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ink/ink1.xml" ContentType="application/inkml+xml"/>
  <Override PartName="/ppt/notesSlides/notesSlide4.xml" ContentType="application/vnd.openxmlformats-officedocument.presentationml.notesSlide+xml"/>
  <Override PartName="/ppt/ink/ink2.xml" ContentType="application/inkml+xml"/>
  <Override PartName="/ppt/ink/ink3.xml" ContentType="application/inkml+xml"/>
  <Override PartName="/ppt/notesSlides/notesSlide5.xml" ContentType="application/vnd.openxmlformats-officedocument.presentationml.notesSlide+xml"/>
  <Override PartName="/ppt/ink/ink4.xml" ContentType="application/inkml+xml"/>
  <Override PartName="/ppt/ink/ink5.xml" ContentType="application/inkml+xml"/>
  <Override PartName="/ppt/notesSlides/notesSlide6.xml" ContentType="application/vnd.openxmlformats-officedocument.presentationml.notesSlide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notesSlides/notesSlide11.xml" ContentType="application/vnd.openxmlformats-officedocument.presentationml.notesSlide+xml"/>
  <Override PartName="/ppt/ink/ink20.xml" ContentType="application/inkml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handoutMasterIdLst>
    <p:handoutMasterId r:id="rId32"/>
  </p:handoutMasterIdLst>
  <p:sldIdLst>
    <p:sldId id="256" r:id="rId2"/>
    <p:sldId id="257" r:id="rId3"/>
    <p:sldId id="262" r:id="rId4"/>
    <p:sldId id="263" r:id="rId5"/>
    <p:sldId id="279" r:id="rId6"/>
    <p:sldId id="280" r:id="rId7"/>
    <p:sldId id="281" r:id="rId8"/>
    <p:sldId id="282" r:id="rId9"/>
    <p:sldId id="275" r:id="rId10"/>
    <p:sldId id="260" r:id="rId11"/>
    <p:sldId id="264" r:id="rId12"/>
    <p:sldId id="265" r:id="rId13"/>
    <p:sldId id="283" r:id="rId14"/>
    <p:sldId id="270" r:id="rId15"/>
    <p:sldId id="284" r:id="rId16"/>
    <p:sldId id="285" r:id="rId17"/>
    <p:sldId id="267" r:id="rId18"/>
    <p:sldId id="271" r:id="rId19"/>
    <p:sldId id="269" r:id="rId20"/>
    <p:sldId id="266" r:id="rId21"/>
    <p:sldId id="276" r:id="rId22"/>
    <p:sldId id="288" r:id="rId23"/>
    <p:sldId id="286" r:id="rId24"/>
    <p:sldId id="287" r:id="rId25"/>
    <p:sldId id="268" r:id="rId26"/>
    <p:sldId id="278" r:id="rId27"/>
    <p:sldId id="274" r:id="rId28"/>
    <p:sldId id="273" r:id="rId29"/>
    <p:sldId id="289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73" autoAdjust="0"/>
    <p:restoredTop sz="68440" autoAdjust="0"/>
  </p:normalViewPr>
  <p:slideViewPr>
    <p:cSldViewPr snapToGrid="0" showGuides="1">
      <p:cViewPr>
        <p:scale>
          <a:sx n="57" d="100"/>
          <a:sy n="57" d="100"/>
        </p:scale>
        <p:origin x="926" y="62"/>
      </p:cViewPr>
      <p:guideLst>
        <p:guide orient="horz" pos="211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65" d="100"/>
          <a:sy n="65" d="100"/>
        </p:scale>
        <p:origin x="3082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8BCFC0-1C30-4896-8179-C705D63CE8F1}" type="datetimeFigureOut">
              <a:rPr lang="en-US" smtClean="0"/>
              <a:t>3/25/2015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4F4CD1-3F41-454E-AF77-F1016CC255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101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  <inkml:channel name="T" type="integer" max="2.14748E9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5-03-25T22:09:47.926"/>
    </inkml:context>
    <inkml:brush xml:id="br0">
      <inkml:brushProperty name="width" value="0.08333" units="cm"/>
      <inkml:brushProperty name="height" value="0.08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CEC6BB1-5ACA-41BF-B50A-BEF7C19C1689}" emma:medium="tactile" emma:mode="ink">
          <msink:context xmlns:msink="http://schemas.microsoft.com/ink/2010/main" type="inkDrawing" rotatedBoundingBox="21019,3377 26457,1383 27481,4174 22042,6168" hotPoints="22693,2955 24971,2210 27422,2918 26080,4841 22954,5806 21530,5138" semanticType="enclosure" shapeName="Hexagon"/>
        </emma:interpretation>
      </emma:emma>
    </inkml:annotationXML>
    <inkml:trace contextRef="#ctx0" brushRef="#br0">4199 384 168 0,'-30'-42'88'15,"-4"20"-2"-15,-12-15-3 16,-5-2-69-16,-11-4-1 15,1 6-2-15,-18-9 2 16,-7 10 0-16,-18-4 3 0,-15 16 0 16,-24 5-2-16,-19 16-3 15,-28 15-2-15,-21 22-1 16,-24 18-3-16,-15 21-2 16,-16 22-2-16,0 21 1 15,-6 16-2-15,12 11 2 16,16 10-1-16,18 15 0 15,18 9-1-15,28 19-1 16,27 12 0-16,31 15-3 16,39 12 2-16,40 0 0 15,50-3 6-15,48-21-3 0,67-28 3 16,58-27-1-16,61-43 3 0,47-45-2 16,51-44 4-16,34-36-4 15,24-37-7-15,12-21 3 16,1-31 0-16,-10-18 4 15,-18-31 0-15,-9-15 3 16,-31-25-1-16,-18-2 3 16,-46-19 5-1,-34-6 2-15,-57-12-3 16,-50-6 1-16,-70 6-3 16,-67 9 0-16,-85 15-5 15,-83 25 1-15,-92 36-5 16,-88 43-4-16,-83 46-3 15,-64 49-7-15,-52 52-22 0,-55 27-72 16,-12 43-12 0,-19 1-7-16,13-1-6 0</inkml:trace>
  </inkml:traceGroup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  <inkml:channel name="T" type="integer" max="2.14748E9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5-03-25T23:41:43.506"/>
    </inkml:context>
    <inkml:brush xml:id="br0">
      <inkml:brushProperty name="width" value="0.29167" units="cm"/>
      <inkml:brushProperty name="height" value="0.58333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265 377 1 0,'64'-21'43'16,"-27"5"30"-16,6 10 1 0,-4 0-37 16,-2 0-9-16,3 6-6 15,-4-3-3-15,7 3-2 16,-9-9-2-16,12 3 0 16,-7-10 1-16,10 7 1 15,-6-6 1-15,6 9 1 16,-6-6 0-16,3 8-3 15,-4 4-1-15,-2 7-3 16,0-1-2-16,-1 6-4 16,1 0-1-16,0-3-3 15,3 0-1-15,6-2 0 16,3-7 2-16,6 0-1 16,6-7 1-16,6-2 1 0,3-3 1 15,1 3 0-15,2-3 2 16,-3 6-2-16,-2 3 1 15,-4 3-1-15,0 3-1 16,-3 6-1-16,0 0-1 16,1 0-1-16,-4 3 1 15,0 1-1-15,0-4 0 16,3 0 0-16,-6 0 0 0,0 0-1 16,3-3 2-1,3 0-1-15,1 4 0 16,-1-1 1-16,0 0 0 0,3 3 0 0,-3 0-1 15,4-2 0 1,-1 2 0-16,-3-3 0 16,-3-6 0-16,3 0-1 15,-3 0 2-15,-3-3-1 16,-3-3 2-16,-6-3-2 16,0 6 1-16,-6 0-1 15,-6 0 0-15,-1 6 0 16,4-3-1-16,-3 0 1 15,-4 3-1-15,4-3 2 16,3 0-2-16,-1 0 1 16,1-3 0-16,6 0 0 15,-6 0 0-15,-1 3 0 16,1-3 0-16,-3 7 0 0,-4-1 0 16,-2 0 1-16,-31-6-1 15,43 18 1-15,-43-18-2 16,0 0 1-16,0 0 0 0,18 34-1 0,-18-34 0 31,-34 18 1-31,34-18 0 16,-61 21 1-16,19-8-1 15,-13-1 0-15,-13 3 0 16,-5-3 0-16,-13 4 0 16,-8-4-1-16,-13 0 0 15,-9-3-1-15,-10-3 2 16,-5 1-2-16,-6-11 2 0,-7 4-2 15,0-9 1-15,-2-3 1 16,-4 0-2-16,0 0 1 16,1-4-1-16,2 7 0 15,0-3 1-15,1 0 0 16,-1 6-1-16,3 0 0 16,7 2 1-16,2 1-1 15,7 3 1-15,9 0 0 16,6 7 0-16,6-4-2 15,6 3 2-15,6 0 0 16,10 0-2-16,5 0 1 16,10-3 1-16,6 3-1 15,9-3 0-15,9 6 1 0,6-2 0 16,10 2 0-16,2 0 0 16,28-9 1-16,-39 18-1 15,39-18 0-15,0 0-1 16,-31 22 1-16,31-22 0 15,0 0 0-15,0 0 0 16,-28-7 0-16,28 7 0 16,0 0 0-16,-30-12 0 15,30 12 0-15,0 0 0 0,-37-3 0 16,37 3 0 0,0 0 0-16,0 0-1 15,-27 0 1-15,27 0 1 0,0 0-1 16,0 0 0-16,0 0 0 15,0 0 0-15,27-12 0 16,-27 12-1-16,0 0 1 0,43-18 0 0,-43 18 0 31,40-13 0-31,-13 10 0 16,1-3 1-16,5 0-2 16,7-3 3-16,6 3-2 15,3-3 0-15,9 3 1 16,6-7-1-16,6-2 1 15,4 3 0-15,8-6 0 16,7 2 1-16,2-2-1 16,10 0 1-16,-6-1-2 0,9 4 1 15,0 0 0 1,0 2 1-16,3 1-2 16,-4 3 1-16,4 0-1 15,-3 0 0-15,-3 3 1 0,6 3 1 16,-6 3-1-16,0 0-1 15,-4 0 2-15,-2 0-1 16,-3 3 1-16,-7 0-1 16,1-3 0-16,-10 0 0 15,-5-3-1-15,-4 3 1 16,-6-6-1-16,0 2 0 16,-6-5 1-16,0 0 0 0,0 0 0 15,-6-3 0-15,-3 3-1 16,3-4 1-16,-7 4 0 15,-5-3 0 1,0 9 0-16,-10-3-1 0,-27 6 1 16,46-6 0-16,-46 6-1 15,28 0 0-15,-28 0 1 16,0 0-2-16,0 0-2 16,30 0-7-16,-30 0-57 15,0 0-49-15,-3-52-3 16,-6-25-11-16,0-48-6 15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  <inkml:channel name="T" type="integer" max="2.14748E9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5-03-25T23:51:34.548"/>
    </inkml:context>
    <inkml:brush xml:id="br0">
      <inkml:brushProperty name="width" value="0.33333" units="cm"/>
      <inkml:brushProperty name="height" value="0.66667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190 421 1 0,'0'0'36'0,"0"0"23"0,25-33-3 16,-25 33-49-16,21-28-4 15,-21 28 4-15,0 0 4 16,0 0 6-16,28-6 3 0,-28 6 3 15,0 0 2-15,0 0-1 16,30 37-1-16,-30-37-3 16,49 21-4-16,-12-15-3 15,5-3-2-15,10-3-1 16,6 3-1-16,4-6 0 16,2 3 1-16,0-3-2 15,3 6 1-15,-3-3-2 31,3 0 0-31,1 0-2 0,2-6-1 16,0-3 0-16,7 0 0 0,2-10 2 16,7 1 1-16,-4 0 1 15,4 3 1-15,-1-4-1 16,1 10 1 0,-4 0-2-16,4 3 0 15,-10 6-2-15,4-3-2 16,-1-3 0-16,4-4-2 15,-1-2 1-15,4-6 0 0,-1 0 0 16,4-4 1-16,-1 1 0 16,-5 2 1-16,2 4 0 15,-5 6 0-15,-4 3-1 16,-5 6 1-16,-10 3-1 16,-6 3 0-16,-9 3-2 15,-4-3 1-15,-2-3-2 16,-6-3 1-16,-4 0 0 0,-2 0 0 15,-1-3 0-15,4 0 0 16,-4 3 0-16,-27 0 0 16,46 3-1-16,-46-3 1 15,28 13-1-15,-28-13 1 16,0 0-1-16,0 0 1 16,0 0 0-16,-46 15-1 15,46-15 1-15,-52-9 0 16,21 3-1-16,-5-1 1 15,-1 4 0-15,-9 0-1 16,-3 3 0-16,-3 0-1 16,-9 0 1-1,0 0 0-15,-12-3 0 0,-4-3-1 16,-5 0 1-16,-4-6-1 16,-5 0 1-16,2-4 0 15,-3 1 0-15,4 3 0 16,-1-3-1-16,0-1 1 15,10 4-1-15,3 0 1 0,5 3-1 0,-2 3 0 16,3 2 1-16,3 4-1 16,-7 4 0-16,7 5 1 15,0 3 0-15,3 3-1 16,-4 7 1-16,4-1-1 16,0 0 0-16,3 1 0 0,3 2 2 15,0-5-1-15,3-4-1 16,0-3 1-1,3-3-1-15,0-3 1 16,3-3 0-16,3 3 0 0,3 1-1 16,1 2 2-16,5 3 0 15,0 3-1-15,4-3 1 16,2 4 1-16,-2-1-2 16,2-3 2-16,-3 4-1 15,7-4 0-15,-10 3 0 16,4-3 0-16,-7 7-1 15,3-1 1-15,-2 0 0 16,-1 4-1-16,0-4-1 16,0 0 1-16,4-2 0 15,2-4 1-15,0 0-2 16,7-6 2 0,27-6-1-16,-40 9 1 15,40-9-1-15,0 0 0 16,0 0 0-16,0 0 0 15,0 0 0-15,0 0 0 16,0 0 0-16,0 0 0 16,0 0 0-16,28-21 0 0,-28 21 1 15,0 0 0-15,36 3 0 16,-36-3-1-16,0 0 0 16,28 9 1-16,-28-9-1 0,0 0 1 15,0 0-1-15,34 6 0 16,-34-6 0-16,0 0 0 15,0 0 0 1,0 0 1-16,0 0-1 0,0 0 1 16,0 0-1-1,0 0 0-15,0 0 0 16,0 0 0-16,0 0 1 16,0 0-1-16,0 0 0 15,0 0-1-15,0 0 1 16,0 34 1-16,0-34-1 15,0 0 0-15,0 0 1 16,0 0 0-16,0 0 0 0,0 0 0 16,0 0 1-16,0 0-1 15,0 0 1-15,0 0-1 16,0 0-1 0,12 27 1-16,-12-27-1 0,0 0 1 15,0 0-1-15,0 0 1 16,0 0-1-16,0 0 1 0,0 0-1 0,0 0 1 15,0 0-1-15,0 0 0 16,30 6 0-16,-30-6 0 31,0 0 0-31,0 0 0 16,0 0 0-16,0 0 0 0,0 0 0 16,0 0 0-16,0 0 1 15,0 0-1-15,0 0 1 16,0 0-1-16,0 0 0 15,0 0 1-15,0 0-1 16,0 0 0-16,0 0 0 16,0 0 0-16,0 0 0 15,0 0 0-15,0 0 1 16,-15 28-1-16,15-28 0 16,0 0 0-16,0 0 0 15,0 0 0-15,0 0 0 16,0 0 0-16,0 0 0 15,15-28 0-15,-15 28 0 0,0 0 0 16,0 0 0-16,0 0 0 16,0 0 1-16,0 0-1 15,0 0 0-15,0 0 0 16,0 0 1-16,-30-18-1 16,30 18 0-16,0 0 1 15,0 0-1-15,0 0-1 16,0 0 0-16,0 0-2 15,0 0-4-15,0 0-13 16,0 0-47-16,0-34-46 16,0 34-2-16,-49-48-3 0,6 5-2 15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  <inkml:channel name="T" type="integer" max="2.14748E9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5-03-25T23:51:35.976"/>
    </inkml:context>
    <inkml:brush xml:id="br0">
      <inkml:brushProperty name="width" value="0.33333" units="cm"/>
      <inkml:brushProperty name="height" value="0.66667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95 9 20 0,'-37'-12'64'0,"37"12"2"15,0 0-31-15,0 0-12 16,-31 18-5-16,31-18-2 16,0 0-2-16,-21 31 2 15,21-31 2-15,-9 27-1 16,9-27 0-16,0 0-1 16,6 28-2-16,-6-28 0 15,28 15-2-15,-28-15-3 16,55 15-2-16,-16-9-2 15,4 3-2-15,9-3 1 16,0 4-1-16,12-4 2 0,0 0 0 16,3-3 0-16,7 3 2 15,-1-6-1-15,3 3 1 16,7-3-1-16,-1 3-1 16,1-3-2-16,3 0 0 15,-1 0 0-15,-2 3 0 16,-1 0 0-16,-2 3-1 15,-1 4 2-15,-3-4 0 16,-5 0 0-16,-4 3 1 16,-3-6-1-16,0 0 0 15,-3 0 0-15,-6-3-1 16,0 0 0-16,0 3 0 0,-6-3 0 16,-3 3-1-16,6 0 1 15,-3 0-2 1,-3 3 2-16,3 1 0 0,-4-1-1 15,1 0 1-15,-3 3 0 16,3 3-1-16,-6-3 1 16,2 0-1-16,1-2 0 15,3-4 0-15,3 0 1 16,0-6-1-16,6-3 0 0,0-1 1 0,-3-2-1 16,0 3 1-16,-4-3-1 15,1 6 0-15,-6 0 0 16,-3 3 0-16,-10 3 0 15,1 3-1-15,-4 0 0 16,-27-6 0-16,43 15-1 16,-43-15-2-16,40 19-8 15,-40-19-33-15,27-3-65 0,-27 3-3 16,0-52-5 0,-15-12-6-16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  <inkml:channel name="T" type="integer" max="2.14748E9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5-03-25T23:51:59.674"/>
    </inkml:context>
    <inkml:brush xml:id="br0">
      <inkml:brushProperty name="width" value="0.33333" units="cm"/>
      <inkml:brushProperty name="height" value="0.66667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0 45 1 0,'28'0'22'15,"-28"0"5"-15,33-3-18 0,-33 3-2 16,31-3 2-16,-31 3 5 15,27 0 3-15,-27 0 5 16,0 0 3 0,34 0 2-1,-34 0 2-15,27 0-2 16,-27 0-3-16,40 0-5 16,-40 0-4-16,49-3-4 15,-21 3-2-15,2-3-1 0,1 0-1 16,8-1 0-16,1 4 1 15,0-3-1-15,6 3 0 16,-4-3-1-16,7 3 0 16,0-6 0-16,3 3-1 0,-6 0-1 15,6 0 0-15,0 0 0 16,0 0-1-16,3 0 1 16,0 6 0-16,0-3 0 15,0 6 0-15,-3-3 0 16,0 3 1-16,0 0-2 15,3 0 1-15,-3-2-1 16,3 2 0-16,0-3-1 0,0 0-1 16,-3 0 1-16,3 0-1 15,-10 3 1-15,1-3 1 16,-6 6 0 0,-3 0-1-16,-7 1 0 15,4 5 1-15,-4-3-1 0,1 0 0 0,-4-3-1 16,4 1-1-16,-1-4 1 15,4 0 1-15,-3-6 1 16,2 0-1-16,4-3 1 16,-3 0-1-16,-1 3 1 31,1 0-1-31,-4 0 0 16,1 0-1-16,-4 0 0 0,1 0-1 15,-28 0 1-15,43 0 0 16,-43 0-1-16,42-3 1 15,-42 3-1-15,52-6 1 16,-52 6 0-16,52-10 0 16,-52 10 0-16,46-3-1 0,-46 3 1 15,37 0 0-15,-37 0-1 16,0 0 1 0,33 6-1-16,-33-6 0 15,0 0 1-15,0 0-1 16,28 13 0-16,-28-13 0 0,0 0 0 15,0 0 0-15,30 9 0 16,-30-9 1-16,0 0-1 16,37 0 0-16,-37 0 1 15,34-3-1-15,-34 3 1 16,27 0-1-16,-27 0 0 0,0 0 1 16,0 0-2-16,0 0 1 15,0 0 0-15,0 0 0 16,0 0-2-1,0 0-3-15,0 0-10 0,0 0-40 16,0 0-43-16,0 0-3 16,6-37-1-16,-6 37-5 15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  <inkml:channel name="T" type="integer" max="2.14748E9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5-03-25T23:52:00.950"/>
    </inkml:context>
    <inkml:brush xml:id="br0">
      <inkml:brushProperty name="width" value="0.33333" units="cm"/>
      <inkml:brushProperty name="height" value="0.66667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1-3 50 0,'0'0'31'0,"0"0"5"31,0 0 3-31,0 0-3 0,0 0 0 16,0 0-6-16,40 25-6 15,-13-25-5-15,10 0-4 16,3-3-7-16,3 3-2 16,9-3-1-16,0 3 0 0,6 0 1 15,0 0 0-15,-3 3 2 16,6 3-1-16,-9 6 2 16,12-3-1-16,-12 0-1 15,9 0-1-15,-3-6-2 16,3 1-1-16,0 5 0 15,6-3-2-15,-6-6 2 16,-2 3-1 0,-1 0 0-16,-3 0 0 0,-3 6 2 15,-1-6 0-15,-5 0 0 16,0-3 0-16,0 0 1 16,0 0-1-16,-6 0-1 15,-4 3-1-15,-2 0 0 16,-4 10-2-16,-2-7 1 15,-28-6-1-15,43 18 1 16,-43-18-2-16,39 15 3 16,-39-15-1-16,34 13 1 15,-34-13 0-15,31 6 0 16,-31-6 0-16,27 3 0 16,-27-3 0-16,0 0-1 0,28 12 1 15,-28-12-1-15,0 0 0 16,0 0 0-16,0 0 0 15,0 0-1-15,0 0 1 0,27 21-1 16,-27-21-1-16,0 0-4 16,0 0-19-1,0 0-73-15,0 0-2 16,0 0-4-16,0-30-2 16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  <inkml:channel name="T" type="integer" max="2.14748E9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5-03-25T23:52:02.314"/>
    </inkml:context>
    <inkml:brush xml:id="br0">
      <inkml:brushProperty name="width" value="0.33333" units="cm"/>
      <inkml:brushProperty name="height" value="0.66667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-28 85 1 0,'-6'-31'36'0,"6"31"33"15,0 0-1-15,0 0-41 16,39-15-11-16,-39 15 0 15,58 6 1-15,-18-3 2 16,9 6-1-16,3-2 1 16,9 8-1-16,6-6-3 15,10 3-2-15,-1-9-2 16,13 0-1-16,-1-3-1 16,4-6-1-16,6-3-2 0,2-3 0 15,1-3 0-15,-3 5-1 16,0 1 0-16,-6 3 0 31,-10 3-1-31,-3 0-1 0,-8 3 1 0,-4 0-2 16,-9-3 0-16,0 3 0 15,-3-6-1-15,-6 0 2 16,6 0-1-16,-3 3 0 16,-3-1 1-16,-6 1-1 0,-1 6 1 15,-5 4-1-15,-6-1 1 16,-1 6-2-1,-30-12-1 1,37 24-1-16,-37-24-3 16,0 0-6-16,39 37-17 15,-39-37-45-15,0 0-25 0,0 0 1 16,28-3-4-16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  <inkml:channel name="T" type="integer" max="2.14748E9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5-03-25T23:52:03.193"/>
    </inkml:context>
    <inkml:brush xml:id="br0">
      <inkml:brushProperty name="width" value="0.33333" units="cm"/>
      <inkml:brushProperty name="height" value="0.66667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-25 107 1 0,'-6'-31'22'15,"6"31"19"-15,0 0-10 16,0 0-2-16,0 0 0 16,0 0 2-16,0 0 0 15,37-18 1-15,-37 18-3 16,55 0-3-16,-12-3-3 16,15 3-5-16,3-6-1 15,15 2-6-15,7-2-2 16,8 0-3-16,4 0 0 15,9 3 0-15,-6-3 0 16,2 6 0-16,4-3 2 16,0 0-1-16,0-3 1 15,0 6-1-15,-6-6-1 0,0 6-1 16,-4 3 0-16,-2 3 0 16,-3 6-2-16,-7 6 1 15,-2 4-1 1,-7-1-1-16,-3 4-1 0,-3-4 0 0,-6-3 0 15,-3-2-4-15,-9-4-6 16,-9-9-16-16,0-3-49 16,-13-6-24-16,-27 6 0 0,31-43-1 15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  <inkml:channel name="T" type="integer" max="2.14748E9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5-03-25T23:52:03.920"/>
    </inkml:context>
    <inkml:brush xml:id="br0">
      <inkml:brushProperty name="width" value="0.33333" units="cm"/>
      <inkml:brushProperty name="height" value="0.66667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86 203 1 0,'0'0'21'0,"-3"-28"34"16,3 28-26-16,0 0-13 0,0 0-2 16,-28-15-3-16,28 15-1 15,0 0 2-15,-33 9 1 16,33-9 3-16,0 0 1 0,-28-6 3 16,28 6 1-16,0 0 1 15,0 0 1-15,0 0-2 16,0 0 0-1,40-21 0 1,-4 21-3-16,7-6-2 0,12 3-1 16,9-4-2-16,13 1-3 15,8-6-3-15,13 0-2 16,0-6-1-16,9 2 0 16,3-2-1-16,6 3 0 15,-3-1 0-15,-3 10 0 16,-9 0-1-16,-7 9-5 15,-5 13-14-15,-13-4-48 16,-8 3-30-16,-4 6-4 0,-12-11-1 16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  <inkml:channel name="T" type="integer" max="2.14748E9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5-03-25T23:53:43.632"/>
    </inkml:context>
    <inkml:brush xml:id="br0">
      <inkml:brushProperty name="width" value="0.33333" units="cm"/>
      <inkml:brushProperty name="height" value="0.66667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492 129 125 0,'0'0'100'0,"0"0"-2"16,-2-13-4-1,-1 0-85-15,3 13-7 16,0-17 0-16,0 17 2 0,14-15 1 16,0 9 0-16,6-1 2 15,6 2 0-15,7 1 0 16,6 3 1-16,8 1-1 16,10 1-2-16,6-1 0 15,7 4-2 1,9 1 0-16,7 0-2 15,8 1 0-15,7 0 1 16,7-2 0-16,3-1-1 16,4 1 1-16,2-4 1 0,5-3-1 15,3 0 1-15,-1-1 2 16,3-3 1-16,-2-1 1 16,3 0 0-16,2 0 0 15,-2 1-1-15,-4 1 1 16,-4-1 0-16,-3 0 0 15,-4 4-4-15,-7-1 1 16,-5-1-3-16,-8 4 1 16,-6 0-1-16,-6-1 1 15,-10 4-1-15,-7 0-1 0,-7 3 1 0,-9 2 0 16,-6 1 1 0,-8 1-1-16,-9 1 0 0,-5 0 1 15,-5 0 0-15,-15-10-1 16,15 14 1-16,-15-14-1 15,-4 14 1-15,4-14 0 16,-30 16 0 0,3-5 0-16,-7 1 1 15,-9 1-1-15,-8 1 0 0,-6-3 0 0,-8 2 1 16,-7-5-1 0,-7 1-1-16,-7-3 0 0,-6-2-1 15,-9-3 0-15,-9 2 0 16,-7 0-1-16,-6 1 0 15,-7 1-1-15,-1-1 0 16,-5 3 1-16,-2-1 0 16,-3-2 0-16,-2-1-1 15,1-3 1-15,-3-3 0 16,-2 0 1-16,2-3 0 0,1 1 0 16,5 0-1-16,1 3 0 15,6 0 1-15,2 2 0 16,8 4 0-1,8 1-1-15,9 2 1 0,5 1-1 16,10 2 1-16,12-1-1 16,11 1 1-16,12-2-1 15,11 2 1-15,9 0-1 16,11-1 1-16,10 1-1 16,14-10 0-16,-3 21 1 15,12-8 0-15,8-2-1 16,7 1 2-16,9-1-1 15,5 1 1-15,9-5 0 0,6 0 0 16,9-2-1-16,9 0 1 16,12-2-1-1,4-2 1 1,11 0-1-16,9 1 1 16,8-1-1-16,12-2 1 0,6-1-1 15,8 0 1-15,3-3 1 16,10 1-1-16,1-2 0 15,3-1 0-15,1 0 2 0,-2 1 0 16,-2-1 1-16,-1 2-1 16,-4-3 1-16,-6 3 0 15,-7-1 1-15,-8 0 0 16,-12 4 0-16,-7 0-1 16,-15 4-1-16,-10 3 1 15,-12 2-1-15,-11 3 0 16,-9 2-2-16,-9 1 1 15,-7-2-2-15,-7 2 1 16,-7-3 0 0,-5-2-1-16,-2 1 0 0,-16-9 0 0,20 11 0 15,-20-11 0-15,13 10-2 16,-13-10-4-16,0 0-10 16,0 0-38-16,1 13-58 15,-1-13-10-15,-28-19-2 16,5-2-5-16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  <inkml:channel name="T" type="integer" max="2.14748E9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5-03-25T23:53:46.048"/>
    </inkml:context>
    <inkml:brush xml:id="br0">
      <inkml:brushProperty name="width" value="0.33333" units="cm"/>
      <inkml:brushProperty name="height" value="0.66667" units="cm"/>
      <inkml:brushProperty name="color" value="#FFFF00"/>
      <inkml:brushProperty name="tip" value="rectangle"/>
      <inkml:brushProperty name="rasterOp" value="maskPen"/>
      <inkml:brushProperty name="fitToCurve" value="1"/>
    </inkml:brush>
  </inkml:definitions>
  <inkml:trace contextRef="#ctx0" brushRef="#br0">-12 0 91 0,'13'13'96'0,"-13"-13"-2"15,0 0-2-15,17 7-70 16,-17-7-7-16,13 4 0 16,-13-4-1-16,15 1 0 15,-15-1 0-15,19 0 1 16,-19 0 0-16,27-5 0 16,-10 2-1-16,6 0-2 15,1 0-2-15,6 2-3 0,3-1 0 16,6 4-2-16,5 1 0 15,6 1 0-15,4 3 0 16,6 0 0-16,4 0 0 16,4 0-1-16,2-2 0 15,3-1-1 1,-2-1 0-16,2 0 0 16,-2-2 0-16,-2 0-1 15,-2 2 1-15,-1 2 0 0,-5 2 0 16,-1 0 0-16,-3 0-1 15,-6 1 0-15,-3 0 0 16,-2 0 0-16,-5-4 0 16,-3 1 0-16,-3-3-1 15,-5-2 0-15,-3-1 0 16,-5 0-1-16,-2-2 2 16,-6-2-1-16,-14 5 0 15,19-7 0-15,-19 7 1 0,0 0-1 16,-1-12 0-1,1 12 0-15,-15-8-1 16,15 8 1-16,-22-8-1 16,6 2 0-16,-1 2 0 0,-3 0 1 15,-3-2-1-15,-4 3 0 16,-6 0 0-16,-4 2 0 16,-5 1 0-16,-7 1-1 0,-8 2 2 15,-7 1-2-15,-10 4 2 16,-8 0-1-16,-5 1 1 15,-8 2 0-15,-4 2-1 16,0 1 1-16,1 0-1 16,1 0 0-16,7-2 0 15,6-2 0-15,7-3-1 16,9-3 1-16,7-2 0 16,8-4-1-16,9-2 1 15,9-2-2-15,8-1 0 16,7-1-2-16,20 8-4 15,-17-20-8-15,17 20-28 16,5-17-69-16,-5 17-9 0,19-32-3 16,-11 8-5-16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  <inkml:channel name="T" type="integer" max="2.14748E9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5-03-25T22:02:04.060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0 0 195 0,'23'47'100'16,"-23"-47"-33"-16,0 0-61 16,0 0-105-16,-20-30-5 15,20 30-2-15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  <inkml:channel name="T" type="integer" max="2.14748E9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5-03-26T05:39:58.949"/>
    </inkml:context>
    <inkml:brush xml:id="br0">
      <inkml:brushProperty name="width" value="0.05833" units="cm"/>
      <inkml:brushProperty name="height" value="0.058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75E7B89-BA22-465D-879B-887D8F6DE1B4}" emma:medium="tactile" emma:mode="ink">
          <msink:context xmlns:msink="http://schemas.microsoft.com/ink/2010/main" type="inkDrawing" rotatedBoundingBox="5636,12252 8910,12221 8923,13585 5649,13616" hotPoints="9035,12590 7805,13548 6289,13188 7518,12230" semanticType="enclosure" shapeName="Ellipse"/>
        </emma:interpretation>
      </emma:emma>
    </inkml:annotationXML>
    <inkml:trace contextRef="#ctx0" brushRef="#br0">1016 91 47 0,'0'0'67'0,"0"0"1"15,-25-11-15-15,25 11-9 16,0 0-5-16,-34 16-6 16,34-16-4-16,-34 14-4 0,34-14-2 15,-42 9-1-15,14-3-1 16,3 5-2-16,-6 3-3 16,3 8-2-1,-6 4-2-15,6 4-1 0,-3 7-2 16,0 5 0-16,3 9-2 15,3 5-1-15,3 3 0 16,5 8-1-16,3 0-1 16,8 6 0-16,6 6-2 15,8 0 1-15,15-1-2 16,13 1-2-16,15 2 2 16,22-5-1-16,28-3-1 15,23-8 0-15,22-20 1 0,14-17-3 16,22-25 2-16,9-26 3 15,14-27-3 1,6-26 3-16,-1-23-1 16,-8-10 2-16,-16-6 0 0,-12 0 4 15,-25 8 1-15,-20 6-2 16,-31 14 3-16,-36 11 0 16,-40 6 0-16,-39 11 1 15,-50-3-1-15,-48 6 0 16,-45 3-2-16,-48 8-1 15,-50 8 0-15,-48 15-5 16,-23 16-5-16,-16 15-11 0,14 30-60 16,5-3-40-16,25 12-10 15,23 0-10 1,43-12-3-16</inkml:trace>
  </inkml:traceGroup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4095" units="cm"/>
          <inkml:channel name="Y" type="integer" max="4095" units="cm"/>
          <inkml:channel name="T" type="integer" max="2.14748E9" units="dev"/>
        </inkml:traceFormat>
        <inkml:channelProperties>
          <inkml:channelProperty channel="X" name="resolution" value="175" units="1/cm"/>
          <inkml:channelProperty channel="Y" name="resolution" value="310.22726" units="1/cm"/>
          <inkml:channelProperty channel="T" name="resolution" value="1" units="1/dev"/>
        </inkml:channelProperties>
      </inkml:inkSource>
      <inkml:timestamp xml:id="ts0" timeString="2015-03-25T22:02:04.913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0 0 0,'0'0'0,"0"0"0,0 0 0,0 0 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  <inkml:channel name="T" type="integer" max="2.14748E9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5-03-25T22:02:04.060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0 0 195 0,'23'47'100'16,"-23"-47"-33"-16,0 0-61 16,0 0-105-16,-20-30-5 15,20 30-2-15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4095" units="cm"/>
          <inkml:channel name="Y" type="integer" max="4095" units="cm"/>
          <inkml:channel name="T" type="integer" max="2.14748E9" units="dev"/>
        </inkml:traceFormat>
        <inkml:channelProperties>
          <inkml:channelProperty channel="X" name="resolution" value="175" units="1/cm"/>
          <inkml:channelProperty channel="Y" name="resolution" value="310.22726" units="1/cm"/>
          <inkml:channelProperty channel="T" name="resolution" value="1" units="1/dev"/>
        </inkml:channelProperties>
      </inkml:inkSource>
      <inkml:timestamp xml:id="ts0" timeString="2015-03-25T22:02:04.913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0 0 0,'0'0'0,"0"0"0,0 0 0,0 0 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  <inkml:channel name="T" type="integer" max="2.14748E9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5-03-25T22:02:04.060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0 0 195 0,'23'47'100'16,"-23"-47"-33"-16,0 0-61 16,0 0-105-16,-20-30-5 15,20 30-2-15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4095" units="cm"/>
          <inkml:channel name="Y" type="integer" max="4095" units="cm"/>
          <inkml:channel name="T" type="integer" max="2.14748E9" units="dev"/>
        </inkml:traceFormat>
        <inkml:channelProperties>
          <inkml:channelProperty channel="X" name="resolution" value="175" units="1/cm"/>
          <inkml:channelProperty channel="Y" name="resolution" value="310.22726" units="1/cm"/>
          <inkml:channelProperty channel="T" name="resolution" value="1" units="1/dev"/>
        </inkml:channelProperties>
      </inkml:inkSource>
      <inkml:timestamp xml:id="ts0" timeString="2015-03-25T22:02:04.913"/>
    </inkml:context>
    <inkml:brush xml:id="br0">
      <inkml:brushProperty name="width" value="0.08333" units="cm"/>
      <inkml:brushProperty name="height" value="0.08333" units="cm"/>
      <inkml:brushProperty name="fitToCurve" value="1"/>
    </inkml:brush>
  </inkml:definitions>
  <inkml:trace contextRef="#ctx0" brushRef="#br0">0 0 0,'0'0'0,"0"0"0,0 0 0,0 0 16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  <inkml:channel name="T" type="integer" max="2.14748E9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5-03-25T22:17:59.335"/>
    </inkml:context>
    <inkml:brush xml:id="br0">
      <inkml:brushProperty name="width" value="0.08333" units="cm"/>
      <inkml:brushProperty name="height" value="0.08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D8FC5F9-BBB4-4571-B30C-1B658BA40B59}" emma:medium="tactile" emma:mode="ink">
          <msink:context xmlns:msink="http://schemas.microsoft.com/ink/2010/main" type="inkDrawing" rotatedBoundingBox="21250,5595 26511,5009 26680,6527 21419,7113" hotPoints="26370,5939 23710,6927 20922,6398 23582,5411" semanticType="enclosure" shapeName="Ellipse"/>
        </emma:interpretation>
      </emma:emma>
    </inkml:annotationXML>
    <inkml:trace contextRef="#ctx0" brushRef="#br0">3358 205 88 0,'0'0'73'0,"30"-34"-7"16,-30 34 5-16,9-52-52 0,-9 52-8 16,4-46-3-1,-4 46 4-15,-19-36-1 0,19 36 4 0,-49-31 5 16,16 22-2-16,-22 3 3 16,-6 9-2-1,-25 0-3-15,-12 6-3 16,-18 0-2-16,-6 7-1 15,-12 2 5-15,-7 3-5 0,-9 4 4 16,-3 2-3 0,-5 1 1-16,2 5-2 15,-3-2 2-15,3 3-4 16,-3-1-5-16,6 1 1 16,10 2-2-16,8 1 1 15,10 6-2-15,6 0 1 16,9-1-1-16,12 7 0 15,10-3 0-15,8 3 0 0,7 0-1 16,6 0 0-16,8 3 0 0,17 3 0 16,5 0 0-1,10 0 1-15,5 0-1 16,10 3 1-16,6 0 0 16,9 0 0-16,3-3 0 15,6-3 0-15,10 0 0 0,2-6 0 16,16-4 0-16,6-5-1 15,12 0 2-15,9-7-1 16,9-2 1-16,13-4-1 16,9-2 0-1,9-4 0-15,6-3 1 16,3-3-2-16,6-2 0 0,6-7 1 0,7-3-1 16,8-3 1-16,4-7 0 15,3 1-1-15,6-3 0 16,5-3 0-1,4-4 1-15,0 4-1 16,4 0 2-16,-4 0-2 16,-4-7 2-16,4 4-1 15,0-3 1-15,-6-4-1 0,0 1 0 16,-6-1-1-16,3-5 0 16,-3-1 0-16,-7-3 1 15,-5 4 0-15,-4-7 0 16,-2-2 1-16,-4-1 0 15,-6-3-1-15,-12 0 2 16,-9-3 0-16,-15 1 0 16,-10-7-1-16,-21 0 1 15,-18-6-1-15,-22-3 2 16,-11-4-2-16,-20-2 1 16,-17 0-1-16,-19-3 0 15,-18 2-1-15,-19 1 1 16,-21 6 0-16,-24 3-8 0,-22 6 4 15,-30 6-4-15,-22 13 3 16,-21 5-5-16,-19 10 2 16,-8 18-5-1,-19 0-17-15,12 21-72 0,-21-2-11 16,12-4-3-16,0-21-7 16</inkml:trace>
  </inkml:traceGroup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4095" units="cm"/>
          <inkml:channel name="Y" type="integer" max="4095" units="cm"/>
          <inkml:channel name="T" type="integer" max="2.14748E9" units="dev"/>
        </inkml:traceFormat>
        <inkml:channelProperties>
          <inkml:channelProperty channel="X" name="resolution" value="175" units="1/cm"/>
          <inkml:channelProperty channel="Y" name="resolution" value="310.22726" units="1/cm"/>
          <inkml:channelProperty channel="T" name="resolution" value="1" units="1/dev"/>
        </inkml:channelProperties>
      </inkml:inkSource>
      <inkml:timestamp xml:id="ts0" timeString="2015-03-25T22:18:09.917"/>
    </inkml:context>
    <inkml:brush xml:id="br0">
      <inkml:brushProperty name="width" value="0.08333" units="cm"/>
      <inkml:brushProperty name="height" value="0.08333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CFC36F4-C012-4ED1-81E2-E5CD104D1103}" emma:medium="tactile" emma:mode="ink">
          <msink:context xmlns:msink="http://schemas.microsoft.com/ink/2010/main" type="inkDrawing" rotatedBoundingBox="23054,7050 23069,7050 23069,7065 23054,7065" shapeName="Other"/>
        </emma:interpretation>
      </emma:emma>
    </inkml:annotationXML>
    <inkml:trace contextRef="#ctx0" brushRef="#br0">0 0 0,'0'0'0,"0"0"0</inkml:trace>
  </inkml:traceGroup>
</inkml:ink>
</file>

<file path=ppt/media/image1.png>
</file>

<file path=ppt/media/image11.png>
</file>

<file path=ppt/media/image13.png>
</file>

<file path=ppt/media/image14.png>
</file>

<file path=ppt/media/image24.png>
</file>

<file path=ppt/media/image25.png>
</file>

<file path=ppt/media/image26.png>
</file>

<file path=ppt/media/image28.png>
</file>

<file path=ppt/media/image29.png>
</file>

<file path=ppt/media/image3.png>
</file>

<file path=ppt/media/image30.jpeg>
</file>

<file path=ppt/media/image31.png>
</file>

<file path=ppt/media/image32.png>
</file>

<file path=ppt/media/image33.jpeg>
</file>

<file path=ppt/media/image34.png>
</file>

<file path=ppt/media/image3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3F0DB4-C8FB-4EA3-ACD1-85B3FADEEAF9}" type="datetimeFigureOut">
              <a:rPr lang="en-US" smtClean="0"/>
              <a:t>3/23/2015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18DF0D-DEF6-4DF0-8B35-EDC1177C95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43863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Introduction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 Crowdsourcing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is a production model where many people, often non-professionals, contribute to a common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product.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 pattern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is potentially very useful for information science, because the ability for large numbers of diverse people to react to and enrich information items offers new ways to represent them.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 The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scope of crowdsourcing is broad, however, and the myriad approaches to collaboration among distributed crowds lend a lack of coherence which may intimidate a practitioner. In order to address this, we present a typology of crowdsourcing for information science.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18DF0D-DEF6-4DF0-8B35-EDC1177C958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933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distinction is whether you’re creating</a:t>
            </a:r>
            <a:r>
              <a:rPr lang="en-US" baseline="0" dirty="0" smtClean="0"/>
              <a:t> a new information object, or contributing to metadata </a:t>
            </a:r>
            <a:endParaRPr lang="en-US" dirty="0" smtClean="0"/>
          </a:p>
          <a:p>
            <a:r>
              <a:rPr lang="en-US" dirty="0" smtClean="0"/>
              <a:t>This distinction</a:t>
            </a:r>
            <a:r>
              <a:rPr lang="en-US" baseline="0" dirty="0" smtClean="0"/>
              <a:t> is not addressed in other views of crowdsourcing, but it is really important in IS.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2) Transcription 3) Ratings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18DF0D-DEF6-4DF0-8B35-EDC1177C958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027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 all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18DF0D-DEF6-4DF0-8B35-EDC1177C958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6556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 When online players compete to fold proteins in the most efficient way possible for </a:t>
            </a:r>
            <a:r>
              <a:rPr lang="en-US" sz="1200" b="0" i="1" u="none" strike="noStrike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FoldIt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the project’s success is predicated on the ability of people to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problem-solve in variable ways</a:t>
            </a:r>
          </a:p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18DF0D-DEF6-4DF0-8B35-EDC1177C958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5234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1" indent="0" algn="l">
              <a:buNone/>
            </a:pPr>
            <a:r>
              <a:rPr lang="en-US" dirty="0" smtClean="0"/>
              <a:t>Not an exact mapping (e.g. see Mason</a:t>
            </a:r>
            <a:r>
              <a:rPr lang="en-US" baseline="0" dirty="0" smtClean="0"/>
              <a:t> and Watts)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18DF0D-DEF6-4DF0-8B35-EDC1177C958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6057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classified</a:t>
            </a:r>
            <a:r>
              <a:rPr lang="en-US" baseline="0" dirty="0" smtClean="0"/>
              <a:t> 300 crowdsourcing website, purposively sampled 13 sites from class strata, and performed user studies on those sites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also overlaps with Encouraging</a:t>
            </a:r>
            <a:r>
              <a:rPr lang="en-US" baseline="0" dirty="0" smtClean="0"/>
              <a:t> contribution/commitment (Kraut and Resnick 2011)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18DF0D-DEF6-4DF0-8B35-EDC1177C958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412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classified</a:t>
            </a:r>
            <a:r>
              <a:rPr lang="en-US" baseline="0" dirty="0" smtClean="0"/>
              <a:t> 300 crowdsourcing website, purposively sampled 13 sites from class strata, and performed user studies on those sites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also overlaps with Encouraging</a:t>
            </a:r>
            <a:r>
              <a:rPr lang="en-US" baseline="0" dirty="0" smtClean="0"/>
              <a:t> contribution/commitment (Kraut and Resnick 2011)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18DF0D-DEF6-4DF0-8B35-EDC1177C958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48285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classified</a:t>
            </a:r>
            <a:r>
              <a:rPr lang="en-US" baseline="0" dirty="0" smtClean="0"/>
              <a:t> 300 crowdsourcing website, purposively sampled 13 sites from class strata, and performed user studies on those sites</a:t>
            </a:r>
          </a:p>
          <a:p>
            <a:pPr marL="171450" indent="-171450">
              <a:buFontTx/>
              <a:buChar char="-"/>
            </a:pPr>
            <a:r>
              <a:rPr lang="en-US" smtClean="0"/>
              <a:t>also </a:t>
            </a:r>
            <a:r>
              <a:rPr lang="en-US" dirty="0" smtClean="0"/>
              <a:t>overlaps with Encouraging</a:t>
            </a:r>
            <a:r>
              <a:rPr lang="en-US" baseline="0" dirty="0" smtClean="0"/>
              <a:t> contribution/commitment (Kraut and Resnick 2011)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18DF0D-DEF6-4DF0-8B35-EDC1177C958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68438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classified</a:t>
            </a:r>
            <a:r>
              <a:rPr lang="en-US" baseline="0" dirty="0" smtClean="0"/>
              <a:t> 300 crowdsourcing website, purposively sampled 13 sites from class strata, and performed user studies on those sites</a:t>
            </a:r>
          </a:p>
          <a:p>
            <a:pPr marL="171450" indent="-171450">
              <a:buFontTx/>
              <a:buChar char="-"/>
            </a:pPr>
            <a:r>
              <a:rPr lang="en-US" smtClean="0"/>
              <a:t>also </a:t>
            </a:r>
            <a:r>
              <a:rPr lang="en-US" dirty="0" smtClean="0"/>
              <a:t>overlaps with Encouraging</a:t>
            </a:r>
            <a:r>
              <a:rPr lang="en-US" baseline="0" dirty="0" smtClean="0"/>
              <a:t> contribution/commitment (Kraut and Resnick 2011)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18DF0D-DEF6-4DF0-8B35-EDC1177C958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03433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Quinn and </a:t>
            </a:r>
            <a:r>
              <a:rPr lang="en-US" dirty="0" err="1" smtClean="0"/>
              <a:t>Bederson</a:t>
            </a:r>
            <a:r>
              <a:rPr lang="en-US" dirty="0" smtClean="0"/>
              <a:t>,</a:t>
            </a:r>
            <a:r>
              <a:rPr lang="en-US" baseline="0" dirty="0" smtClean="0"/>
              <a:t> in the context of Human Computation, frame this in the context of quality control.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another iterative example: Turk Best Practices guidelines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desire path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18DF0D-DEF6-4DF0-8B35-EDC1177C958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5977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18DF0D-DEF6-4DF0-8B35-EDC1177C958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0262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Today we’re going to spend time exploring the different angles of crowdsourcing.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Let’s start, however, from a base definition.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18DF0D-DEF6-4DF0-8B35-EDC1177C958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31723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18DF0D-DEF6-4DF0-8B35-EDC1177C958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52940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So, what do you I want you</a:t>
            </a:r>
            <a:r>
              <a:rPr lang="en-US" baseline="0" dirty="0" smtClean="0"/>
              <a:t> to take away from this?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18DF0D-DEF6-4DF0-8B35-EDC1177C958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75725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Read the paper, which also includes Practitioner</a:t>
            </a:r>
            <a:r>
              <a:rPr lang="en-US" baseline="0" dirty="0" smtClean="0"/>
              <a:t> questions and a look at crowd design patterns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18DF0D-DEF6-4DF0-8B35-EDC1177C958E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607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does crowdsourcing look like?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Wikipedia</a:t>
            </a:r>
          </a:p>
          <a:p>
            <a:pPr marL="171450" indent="-171450">
              <a:buFontTx/>
              <a:buChar char="-"/>
            </a:pPr>
            <a:r>
              <a:rPr lang="en-US" dirty="0" err="1" smtClean="0"/>
              <a:t>Suda</a:t>
            </a:r>
            <a:r>
              <a:rPr lang="en-US" baseline="0" dirty="0" smtClean="0"/>
              <a:t> Online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Old Weather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What’s on the Menu</a:t>
            </a:r>
          </a:p>
          <a:p>
            <a:pPr marL="171450" indent="-171450">
              <a:buFontTx/>
              <a:buChar char="-"/>
            </a:pPr>
            <a:endParaRPr lang="en-US" baseline="0" dirty="0" smtClean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18DF0D-DEF6-4DF0-8B35-EDC1177C958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0755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does crowdsourcing look like?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Wikipedia</a:t>
            </a:r>
          </a:p>
          <a:p>
            <a:pPr marL="171450" indent="-171450">
              <a:buFontTx/>
              <a:buChar char="-"/>
            </a:pPr>
            <a:r>
              <a:rPr lang="en-US" dirty="0" err="1" smtClean="0"/>
              <a:t>Suda</a:t>
            </a:r>
            <a:r>
              <a:rPr lang="en-US" baseline="0" dirty="0" smtClean="0"/>
              <a:t> Online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Old Weather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What’s on the Menu</a:t>
            </a:r>
          </a:p>
          <a:p>
            <a:pPr marL="171450" indent="-171450">
              <a:buFontTx/>
              <a:buChar char="-"/>
            </a:pPr>
            <a:endParaRPr lang="en-US" baseline="0" dirty="0" smtClean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18DF0D-DEF6-4DF0-8B35-EDC1177C958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2765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does crowdsourcing look like?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Wikipedia</a:t>
            </a:r>
          </a:p>
          <a:p>
            <a:pPr marL="171450" indent="-171450">
              <a:buFontTx/>
              <a:buChar char="-"/>
            </a:pPr>
            <a:r>
              <a:rPr lang="en-US" dirty="0" err="1" smtClean="0"/>
              <a:t>Suda</a:t>
            </a:r>
            <a:r>
              <a:rPr lang="en-US" baseline="0" dirty="0" smtClean="0"/>
              <a:t> Online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Old Weather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What’s on the Menu</a:t>
            </a:r>
          </a:p>
          <a:p>
            <a:pPr marL="171450" indent="-171450">
              <a:buFontTx/>
              <a:buChar char="-"/>
            </a:pPr>
            <a:endParaRPr lang="en-US" baseline="0" dirty="0" smtClean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18DF0D-DEF6-4DF0-8B35-EDC1177C958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5884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does crowdsourcing look like?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Wikipedia</a:t>
            </a:r>
          </a:p>
          <a:p>
            <a:pPr marL="171450" indent="-171450">
              <a:buFontTx/>
              <a:buChar char="-"/>
            </a:pPr>
            <a:r>
              <a:rPr lang="en-US" dirty="0" err="1" smtClean="0"/>
              <a:t>Suda</a:t>
            </a:r>
            <a:r>
              <a:rPr lang="en-US" baseline="0" dirty="0" smtClean="0"/>
              <a:t> Online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Old Weather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What’s on the Menu</a:t>
            </a:r>
          </a:p>
          <a:p>
            <a:pPr marL="171450" indent="-171450">
              <a:buFontTx/>
              <a:buChar char="-"/>
            </a:pPr>
            <a:endParaRPr lang="en-US" baseline="0" dirty="0" smtClean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18DF0D-DEF6-4DF0-8B35-EDC1177C958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5037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Like</a:t>
            </a:r>
            <a:r>
              <a:rPr lang="en-US" baseline="0" dirty="0" smtClean="0"/>
              <a:t> many such efforts, this is emerged from a need related to my dissertation research</a:t>
            </a:r>
            <a:endParaRPr lang="en-US" dirty="0" smtClean="0"/>
          </a:p>
          <a:p>
            <a:r>
              <a:rPr lang="en-US" dirty="0" smtClean="0"/>
              <a:t>- 2) particularly in business and economics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18DF0D-DEF6-4DF0-8B35-EDC1177C958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8395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Today is about breadth: I want you to understand possibility</a:t>
            </a:r>
          </a:p>
          <a:p>
            <a:endParaRPr lang="en-US" dirty="0" smtClean="0"/>
          </a:p>
          <a:p>
            <a:r>
              <a:rPr lang="en-US" dirty="0" smtClean="0"/>
              <a:t>- Let’s be honest: a typology is difficult to present adequately</a:t>
            </a:r>
            <a:r>
              <a:rPr lang="en-US" baseline="0" dirty="0" smtClean="0"/>
              <a:t> in 20min, there is no ‘1 takeaway’, but </a:t>
            </a:r>
            <a:r>
              <a:rPr lang="en-US" baseline="0" dirty="0" err="1" smtClean="0"/>
              <a:t>I’lltry</a:t>
            </a:r>
            <a:r>
              <a:rPr lang="en-US" baseline="0" dirty="0" smtClean="0"/>
              <a:t> my test to help you in getting the wheels turning for how you can interact with crowds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18DF0D-DEF6-4DF0-8B35-EDC1177C958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973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HC – “the</a:t>
            </a:r>
            <a:r>
              <a:rPr lang="en-US" baseline="0" dirty="0" smtClean="0"/>
              <a:t> </a:t>
            </a:r>
            <a:r>
              <a:rPr lang="en-US" dirty="0" smtClean="0"/>
              <a:t>problems fit the general paradigm of computation, and as such might someday be solvable by computers”</a:t>
            </a:r>
          </a:p>
          <a:p>
            <a:r>
              <a:rPr lang="en-US" dirty="0" smtClean="0"/>
              <a:t>(Quinn &amp; </a:t>
            </a:r>
            <a:r>
              <a:rPr lang="en-US" dirty="0" err="1" smtClean="0"/>
              <a:t>Bederson</a:t>
            </a:r>
            <a:r>
              <a:rPr lang="en-US" dirty="0" smtClean="0"/>
              <a:t>, 2011).</a:t>
            </a:r>
          </a:p>
          <a:p>
            <a:r>
              <a:rPr lang="en-US" dirty="0" smtClean="0"/>
              <a:t>-</a:t>
            </a:r>
            <a:r>
              <a:rPr lang="en-US" baseline="0" dirty="0" smtClean="0"/>
              <a:t> </a:t>
            </a:r>
            <a:r>
              <a:rPr lang="en-US" dirty="0" smtClean="0"/>
              <a:t>Understanding that crowdsourcing is not solely human computation tasks, the</a:t>
            </a:r>
          </a:p>
          <a:p>
            <a:r>
              <a:rPr lang="en-US" dirty="0" smtClean="0"/>
              <a:t>inferred corollary to these types of tasks are those that are expected to be too complex for computers: creative,</a:t>
            </a:r>
          </a:p>
          <a:p>
            <a:r>
              <a:rPr lang="en-US" dirty="0" smtClean="0"/>
              <a:t>judgment-based, or requiring critical thinking.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18DF0D-DEF6-4DF0-8B35-EDC1177C958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2022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52B02-B021-4CE9-A5EF-62B6A9216A3E}" type="datetimeFigureOut">
              <a:rPr lang="en-US" smtClean="0"/>
              <a:t>3/23/2015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1B5A7-E324-437E-9248-50B26D071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3077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52B02-B021-4CE9-A5EF-62B6A9216A3E}" type="datetimeFigureOut">
              <a:rPr lang="en-US" smtClean="0"/>
              <a:t>3/23/2015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1B5A7-E324-437E-9248-50B26D071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0589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52B02-B021-4CE9-A5EF-62B6A9216A3E}" type="datetimeFigureOut">
              <a:rPr lang="en-US" smtClean="0"/>
              <a:t>3/23/2015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1B5A7-E324-437E-9248-50B26D071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1487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52B02-B021-4CE9-A5EF-62B6A9216A3E}" type="datetimeFigureOut">
              <a:rPr lang="en-US" smtClean="0"/>
              <a:t>3/23/2015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1B5A7-E324-437E-9248-50B26D071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7171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6000" kern="12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52B02-B021-4CE9-A5EF-62B6A9216A3E}" type="datetimeFigureOut">
              <a:rPr lang="en-US" smtClean="0"/>
              <a:t>3/23/2015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1B5A7-E324-437E-9248-50B26D071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8628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52B02-B021-4CE9-A5EF-62B6A9216A3E}" type="datetimeFigureOut">
              <a:rPr lang="en-US" smtClean="0"/>
              <a:t>3/23/2015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1B5A7-E324-437E-9248-50B26D071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9519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 algn="ctr">
              <a:defRPr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52B02-B021-4CE9-A5EF-62B6A9216A3E}" type="datetimeFigureOut">
              <a:rPr lang="en-US" smtClean="0"/>
              <a:t>3/23/2015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1B5A7-E324-437E-9248-50B26D071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873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 b="1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52B02-B021-4CE9-A5EF-62B6A9216A3E}" type="datetimeFigureOut">
              <a:rPr lang="en-US" smtClean="0"/>
              <a:t>3/23/2015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1B5A7-E324-437E-9248-50B26D071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3548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52B02-B021-4CE9-A5EF-62B6A9216A3E}" type="datetimeFigureOut">
              <a:rPr lang="en-US" smtClean="0"/>
              <a:t>3/23/2015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1B5A7-E324-437E-9248-50B26D071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9362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52B02-B021-4CE9-A5EF-62B6A9216A3E}" type="datetimeFigureOut">
              <a:rPr lang="en-US" smtClean="0"/>
              <a:t>3/23/2015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1B5A7-E324-437E-9248-50B26D071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1629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52B02-B021-4CE9-A5EF-62B6A9216A3E}" type="datetimeFigureOut">
              <a:rPr lang="en-US" smtClean="0"/>
              <a:t>3/23/2015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11B5A7-E324-437E-9248-50B26D071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9367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C52B02-B021-4CE9-A5EF-62B6A9216A3E}" type="datetimeFigureOut">
              <a:rPr lang="en-US" smtClean="0"/>
              <a:t>3/23/2015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11B5A7-E324-437E-9248-50B26D071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3736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13" Type="http://schemas.openxmlformats.org/officeDocument/2006/relationships/customXml" Target="../ink/ink14.xml"/><Relationship Id="rId18" Type="http://schemas.openxmlformats.org/officeDocument/2006/relationships/image" Target="../media/image20.emf"/><Relationship Id="rId3" Type="http://schemas.openxmlformats.org/officeDocument/2006/relationships/customXml" Target="../ink/ink10.xml"/><Relationship Id="rId21" Type="http://schemas.openxmlformats.org/officeDocument/2006/relationships/customXml" Target="../ink/ink18.xml"/><Relationship Id="rId7" Type="http://schemas.openxmlformats.org/officeDocument/2006/relationships/customXml" Target="../ink/ink11.xml"/><Relationship Id="rId12" Type="http://schemas.openxmlformats.org/officeDocument/2006/relationships/image" Target="../media/image17.emf"/><Relationship Id="rId17" Type="http://schemas.openxmlformats.org/officeDocument/2006/relationships/customXml" Target="../ink/ink16.xml"/><Relationship Id="rId2" Type="http://schemas.openxmlformats.org/officeDocument/2006/relationships/notesSlide" Target="../notesSlides/notesSlide10.xml"/><Relationship Id="rId16" Type="http://schemas.openxmlformats.org/officeDocument/2006/relationships/image" Target="../media/image19.emf"/><Relationship Id="rId20" Type="http://schemas.openxmlformats.org/officeDocument/2006/relationships/image" Target="../media/image2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customXml" Target="../ink/ink13.xml"/><Relationship Id="rId24" Type="http://schemas.openxmlformats.org/officeDocument/2006/relationships/image" Target="../media/image23.emf"/><Relationship Id="rId5" Type="http://schemas.openxmlformats.org/officeDocument/2006/relationships/image" Target="../media/image13.png"/><Relationship Id="rId15" Type="http://schemas.openxmlformats.org/officeDocument/2006/relationships/customXml" Target="../ink/ink15.xml"/><Relationship Id="rId23" Type="http://schemas.openxmlformats.org/officeDocument/2006/relationships/customXml" Target="../ink/ink19.xml"/><Relationship Id="rId10" Type="http://schemas.openxmlformats.org/officeDocument/2006/relationships/image" Target="../media/image16.emf"/><Relationship Id="rId19" Type="http://schemas.openxmlformats.org/officeDocument/2006/relationships/customXml" Target="../ink/ink17.xml"/><Relationship Id="rId4" Type="http://schemas.openxmlformats.org/officeDocument/2006/relationships/image" Target="../media/image12.emf"/><Relationship Id="rId9" Type="http://schemas.openxmlformats.org/officeDocument/2006/relationships/customXml" Target="../ink/ink12.xml"/><Relationship Id="rId14" Type="http://schemas.openxmlformats.org/officeDocument/2006/relationships/image" Target="../media/image18.emf"/><Relationship Id="rId22" Type="http://schemas.openxmlformats.org/officeDocument/2006/relationships/image" Target="../media/image22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emf"/><Relationship Id="rId4" Type="http://schemas.openxmlformats.org/officeDocument/2006/relationships/customXml" Target="../ink/ink2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jpe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3.jpeg"/><Relationship Id="rId4" Type="http://schemas.openxmlformats.org/officeDocument/2006/relationships/image" Target="../media/image3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35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://hdl.handle.net/2142/73640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emf"/><Relationship Id="rId4" Type="http://schemas.openxmlformats.org/officeDocument/2006/relationships/customXml" Target="../ink/ink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5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.xml"/><Relationship Id="rId5" Type="http://schemas.openxmlformats.org/officeDocument/2006/relationships/image" Target="../media/image4.emf"/><Relationship Id="rId4" Type="http://schemas.openxmlformats.org/officeDocument/2006/relationships/customXml" Target="../ink/ink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5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5.xml"/><Relationship Id="rId5" Type="http://schemas.openxmlformats.org/officeDocument/2006/relationships/image" Target="../media/image4.emf"/><Relationship Id="rId4" Type="http://schemas.openxmlformats.org/officeDocument/2006/relationships/customXml" Target="../ink/ink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5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7.xml"/><Relationship Id="rId5" Type="http://schemas.openxmlformats.org/officeDocument/2006/relationships/image" Target="../media/image4.emf"/><Relationship Id="rId4" Type="http://schemas.openxmlformats.org/officeDocument/2006/relationships/customXml" Target="../ink/ink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8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emf"/><Relationship Id="rId5" Type="http://schemas.openxmlformats.org/officeDocument/2006/relationships/customXml" Target="../ink/ink9.xml"/><Relationship Id="rId4" Type="http://schemas.openxmlformats.org/officeDocument/2006/relationships/image" Target="../media/image9.e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Design Facets of Crowdsourcing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Peter Organisciak, Michael Twidale</a:t>
            </a:r>
          </a:p>
          <a:p>
            <a:r>
              <a:rPr lang="en-US" dirty="0" smtClean="0"/>
              <a:t>organis2@Illinois.edu</a:t>
            </a:r>
          </a:p>
          <a:p>
            <a:r>
              <a:rPr lang="en-US" dirty="0" smtClean="0"/>
              <a:t>Graduate School of Library and Information Science, University of Illinois at Urbana-Champaign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9819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1304" y="198241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200" dirty="0" smtClean="0"/>
              <a:t>The </a:t>
            </a:r>
            <a:r>
              <a:rPr lang="en-US" sz="1800" dirty="0" smtClean="0"/>
              <a:t>(intended) </a:t>
            </a:r>
            <a:r>
              <a:rPr lang="en-US" sz="3200" dirty="0"/>
              <a:t>t</a:t>
            </a:r>
            <a:r>
              <a:rPr lang="en-US" sz="3200" dirty="0" smtClean="0"/>
              <a:t>akeaway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299452"/>
            <a:ext cx="10515600" cy="1546411"/>
          </a:xfrm>
        </p:spPr>
        <p:txBody>
          <a:bodyPr>
            <a:normAutofit fontScale="77500" lnSpcReduction="20000"/>
          </a:bodyPr>
          <a:lstStyle/>
          <a:p>
            <a:pPr marL="0" indent="0" algn="ctr">
              <a:buNone/>
            </a:pPr>
            <a:endParaRPr lang="en-US" sz="3600" dirty="0" smtClean="0"/>
          </a:p>
          <a:p>
            <a:pPr marL="0" indent="0" algn="ctr">
              <a:buNone/>
            </a:pPr>
            <a:endParaRPr lang="en-US" sz="3600" dirty="0"/>
          </a:p>
          <a:p>
            <a:pPr marL="0" indent="0" algn="ctr">
              <a:buNone/>
            </a:pPr>
            <a:r>
              <a:rPr lang="en-US" sz="3600" dirty="0" smtClean="0"/>
              <a:t>An understanding of the various ways that information systems can collaborative with online crowds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911313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 IS-centric Typology of Crowdsourcing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371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Who contributes? What are their skills?</a:t>
            </a:r>
          </a:p>
          <a:p>
            <a:r>
              <a:rPr lang="en-US" dirty="0" smtClean="0"/>
              <a:t>How are contributors motivated?</a:t>
            </a:r>
          </a:p>
          <a:p>
            <a:r>
              <a:rPr lang="en-US" dirty="0" smtClean="0"/>
              <a:t>What do contributions look like? What is the style of contribution and how is it kept?</a:t>
            </a:r>
          </a:p>
          <a:p>
            <a:r>
              <a:rPr lang="en-US" dirty="0" smtClean="0"/>
              <a:t>Who is asking? Who is benefiting?</a:t>
            </a:r>
          </a:p>
          <a:p>
            <a:r>
              <a:rPr lang="en-US" dirty="0" smtClean="0"/>
              <a:t>Is the contribution indirect or manifest?</a:t>
            </a:r>
          </a:p>
          <a:p>
            <a:r>
              <a:rPr lang="en-US" dirty="0" smtClean="0"/>
              <a:t>Is it central to the system?</a:t>
            </a:r>
          </a:p>
          <a:p>
            <a:r>
              <a:rPr lang="en-US" dirty="0" smtClean="0"/>
              <a:t>How is quality controlled for?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8110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5123889"/>
              </p:ext>
            </p:extLst>
          </p:nvPr>
        </p:nvGraphicFramePr>
        <p:xfrm>
          <a:off x="2554941" y="1889760"/>
          <a:ext cx="7100047" cy="3596640"/>
        </p:xfrm>
        <a:graphic>
          <a:graphicData uri="http://schemas.openxmlformats.org/drawingml/2006/table">
            <a:tbl>
              <a:tblPr bandRow="1">
                <a:tableStyleId>{8EC20E35-A176-4012-BC5E-935CFFF8708E}</a:tableStyleId>
              </a:tblPr>
              <a:tblGrid>
                <a:gridCol w="2850777"/>
                <a:gridCol w="4249270"/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2800" dirty="0" smtClean="0"/>
                        <a:t>Motivation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u="none" strike="noStrike" kern="1200" baseline="0" dirty="0" smtClean="0"/>
                        <a:t>How are contributors incentivized?</a:t>
                      </a:r>
                      <a:endParaRPr lang="en-US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2800" dirty="0" smtClean="0"/>
                        <a:t>Centrality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u="none" strike="noStrike" kern="1200" baseline="0" dirty="0" smtClean="0"/>
                        <a:t>How central is the crowdsourcing to the</a:t>
                      </a:r>
                    </a:p>
                    <a:p>
                      <a:r>
                        <a:rPr lang="en-US" sz="1800" u="none" strike="noStrike" kern="1200" baseline="0" dirty="0" smtClean="0"/>
                        <a:t>overall project?</a:t>
                      </a:r>
                      <a:endParaRPr lang="en-US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2800" dirty="0" smtClean="0"/>
                        <a:t>Beneficiary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Who benefits? What is their relationship</a:t>
                      </a:r>
                    </a:p>
                    <a:p>
                      <a:r>
                        <a:rPr lang="en-US" dirty="0" smtClean="0"/>
                        <a:t>to contributors?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2800" dirty="0" smtClean="0"/>
                        <a:t>Aggregation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u="none" strike="noStrike" kern="1200" baseline="0" dirty="0" smtClean="0"/>
                        <a:t>How are diverse contributions reconciled</a:t>
                      </a:r>
                    </a:p>
                    <a:p>
                      <a:r>
                        <a:rPr lang="en-US" sz="1800" u="none" strike="noStrike" kern="1200" baseline="0" dirty="0" smtClean="0"/>
                        <a:t>into a common product?</a:t>
                      </a:r>
                      <a:endParaRPr lang="en-US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2800" dirty="0" smtClean="0"/>
                        <a:t>Type of Work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u="none" strike="noStrike" kern="1200" baseline="0" dirty="0" smtClean="0"/>
                        <a:t>What is the nature of the work?</a:t>
                      </a:r>
                      <a:endParaRPr lang="en-US" dirty="0" smtClean="0"/>
                    </a:p>
                  </a:txBody>
                  <a:tcPr/>
                </a:tc>
              </a:tr>
              <a:tr h="608852">
                <a:tc>
                  <a:txBody>
                    <a:bodyPr/>
                    <a:lstStyle/>
                    <a:p>
                      <a:pPr algn="r"/>
                      <a:r>
                        <a:rPr lang="en-US" sz="2800" dirty="0" smtClean="0"/>
                        <a:t>Type of Crowd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u="none" strike="noStrike" kern="1200" baseline="0" dirty="0" smtClean="0"/>
                        <a:t>What are the dimensions of the crowd</a:t>
                      </a:r>
                    </a:p>
                    <a:p>
                      <a:r>
                        <a:rPr lang="en-US" sz="1800" u="none" strike="noStrike" kern="1200" baseline="0" dirty="0" smtClean="0"/>
                        <a:t>and how they are expected to perform?</a:t>
                      </a:r>
                      <a:endParaRPr lang="en-US" dirty="0" smtClean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70783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 of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 smtClean="0"/>
              <a:t>Human computation</a:t>
            </a:r>
            <a:r>
              <a:rPr lang="en-US" dirty="0" smtClean="0"/>
              <a:t>—</a:t>
            </a:r>
            <a:r>
              <a:rPr lang="en-US" dirty="0" smtClean="0"/>
              <a:t>Creative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6659" y="2362831"/>
            <a:ext cx="4944035" cy="437414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/>
          <a:srcRect r="42519"/>
          <a:stretch/>
        </p:blipFill>
        <p:spPr>
          <a:xfrm>
            <a:off x="699247" y="2256555"/>
            <a:ext cx="5168153" cy="4526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334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 of </a:t>
            </a:r>
            <a:r>
              <a:rPr lang="en-US" dirty="0" smtClean="0"/>
              <a:t>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 smtClean="0"/>
              <a:t>Generative</a:t>
            </a:r>
            <a:r>
              <a:rPr lang="en-US" dirty="0" smtClean="0"/>
              <a:t>—R</a:t>
            </a:r>
            <a:r>
              <a:rPr lang="en-US" dirty="0" smtClean="0"/>
              <a:t>eactive</a:t>
            </a:r>
          </a:p>
          <a:p>
            <a:pPr marL="0" indent="0" algn="ctr">
              <a:buNone/>
            </a:pPr>
            <a:endParaRPr lang="en-US" dirty="0" smtClean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Ink 5"/>
              <p14:cNvContentPartPr/>
              <p14:nvPr/>
            </p14:nvContentPartPr>
            <p14:xfrm>
              <a:off x="6295998" y="1889428"/>
              <a:ext cx="1563120" cy="24732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236238" y="1854148"/>
                <a:ext cx="1682640" cy="402120"/>
              </a:xfrm>
              <a:prstGeom prst="rect">
                <a:avLst/>
              </a:prstGeom>
            </p:spPr>
          </p:pic>
        </mc:Fallback>
      </mc:AlternateContent>
      <p:sp>
        <p:nvSpPr>
          <p:cNvPr id="9" name="TextBox 8"/>
          <p:cNvSpPr txBox="1"/>
          <p:nvPr/>
        </p:nvSpPr>
        <p:spPr>
          <a:xfrm>
            <a:off x="7748275" y="1721225"/>
            <a:ext cx="20411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Crowdsourcing Metadata</a:t>
            </a:r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8017216" y="1622329"/>
            <a:ext cx="1545345" cy="834589"/>
            <a:chOff x="8017216" y="1622329"/>
            <a:chExt cx="1545345" cy="834589"/>
          </a:xfrm>
        </p:grpSpPr>
        <p:sp>
          <p:nvSpPr>
            <p:cNvPr id="10" name="Left Bracket 9"/>
            <p:cNvSpPr/>
            <p:nvPr/>
          </p:nvSpPr>
          <p:spPr>
            <a:xfrm>
              <a:off x="8017216" y="1622329"/>
              <a:ext cx="145143" cy="820271"/>
            </a:xfrm>
            <a:prstGeom prst="leftBracket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Left Bracket 10"/>
            <p:cNvSpPr/>
            <p:nvPr/>
          </p:nvSpPr>
          <p:spPr>
            <a:xfrm flipH="1">
              <a:off x="9373236" y="1636647"/>
              <a:ext cx="189325" cy="820271"/>
            </a:xfrm>
            <a:prstGeom prst="leftBracket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6533" y="2940142"/>
            <a:ext cx="5679467" cy="348115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20063" y="3023988"/>
            <a:ext cx="3809674" cy="321677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5" name="Ink 14"/>
              <p14:cNvContentPartPr/>
              <p14:nvPr/>
            </p14:nvContentPartPr>
            <p14:xfrm>
              <a:off x="9658038" y="3942508"/>
              <a:ext cx="1266120" cy="226080"/>
            </p14:xfrm>
          </p:contentPart>
        </mc:Choice>
        <mc:Fallback>
          <p:pic>
            <p:nvPicPr>
              <p:cNvPr id="15" name="Ink 14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9591798" y="3810748"/>
                <a:ext cx="1398240" cy="49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16" name="Ink 15"/>
              <p14:cNvContentPartPr/>
              <p14:nvPr/>
            </p14:nvContentPartPr>
            <p14:xfrm>
              <a:off x="8154678" y="4440748"/>
              <a:ext cx="1198080" cy="113760"/>
            </p14:xfrm>
          </p:contentPart>
        </mc:Choice>
        <mc:Fallback>
          <p:pic>
            <p:nvPicPr>
              <p:cNvPr id="16" name="Ink 15"/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8109318" y="4372348"/>
                <a:ext cx="1298160" cy="31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17" name="Ink 16"/>
              <p14:cNvContentPartPr/>
              <p14:nvPr/>
            </p14:nvContentPartPr>
            <p14:xfrm>
              <a:off x="8158998" y="4724788"/>
              <a:ext cx="1027440" cy="56160"/>
            </p14:xfrm>
          </p:contentPart>
        </mc:Choice>
        <mc:Fallback>
          <p:pic>
            <p:nvPicPr>
              <p:cNvPr id="17" name="Ink 16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8143878" y="4623988"/>
                <a:ext cx="1099080" cy="27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18" name="Ink 17"/>
              <p14:cNvContentPartPr/>
              <p14:nvPr/>
            </p14:nvContentPartPr>
            <p14:xfrm>
              <a:off x="8179518" y="4967428"/>
              <a:ext cx="681120" cy="81000"/>
            </p14:xfrm>
          </p:contentPart>
        </mc:Choice>
        <mc:Fallback>
          <p:pic>
            <p:nvPicPr>
              <p:cNvPr id="18" name="Ink 17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8142078" y="4881748"/>
                <a:ext cx="775080" cy="28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19" name="Ink 18"/>
              <p14:cNvContentPartPr/>
              <p14:nvPr/>
            </p14:nvContentPartPr>
            <p14:xfrm>
              <a:off x="8238558" y="5088748"/>
              <a:ext cx="824400" cy="37080"/>
            </p14:xfrm>
          </p:contentPart>
        </mc:Choice>
        <mc:Fallback>
          <p:pic>
            <p:nvPicPr>
              <p:cNvPr id="19" name="Ink 18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8205798" y="4979308"/>
                <a:ext cx="899280" cy="24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20" name="Ink 19"/>
              <p14:cNvContentPartPr/>
              <p14:nvPr/>
            </p14:nvContentPartPr>
            <p14:xfrm>
              <a:off x="8248278" y="5313028"/>
              <a:ext cx="877320" cy="63000"/>
            </p14:xfrm>
          </p:contentPart>
        </mc:Choice>
        <mc:Fallback>
          <p:pic>
            <p:nvPicPr>
              <p:cNvPr id="20" name="Ink 19"/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8214438" y="5203588"/>
                <a:ext cx="938520" cy="28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21" name="Ink 20"/>
              <p14:cNvContentPartPr/>
              <p14:nvPr/>
            </p14:nvContentPartPr>
            <p14:xfrm>
              <a:off x="8276718" y="4886788"/>
              <a:ext cx="608760" cy="73440"/>
            </p14:xfrm>
          </p:contentPart>
        </mc:Choice>
        <mc:Fallback>
          <p:pic>
            <p:nvPicPr>
              <p:cNvPr id="21" name="Ink 20"/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8231718" y="4774108"/>
                <a:ext cx="676800" cy="26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22" name="Ink 21"/>
              <p14:cNvContentPartPr/>
              <p14:nvPr/>
            </p14:nvContentPartPr>
            <p14:xfrm>
              <a:off x="8092716" y="5547773"/>
              <a:ext cx="1448640" cy="179640"/>
            </p14:xfrm>
          </p:contentPart>
        </mc:Choice>
        <mc:Fallback>
          <p:pic>
            <p:nvPicPr>
              <p:cNvPr id="22" name="Ink 21"/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8024676" y="5414933"/>
                <a:ext cx="1584360" cy="45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23" name="Ink 22"/>
              <p14:cNvContentPartPr/>
              <p14:nvPr/>
            </p14:nvContentPartPr>
            <p14:xfrm>
              <a:off x="8187756" y="6054293"/>
              <a:ext cx="622080" cy="69120"/>
            </p14:xfrm>
          </p:contentPart>
        </mc:Choice>
        <mc:Fallback>
          <p:pic>
            <p:nvPicPr>
              <p:cNvPr id="23" name="Ink 22"/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8121156" y="5927933"/>
                <a:ext cx="760680" cy="340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9587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 of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 smtClean="0"/>
              <a:t>Subjective</a:t>
            </a:r>
            <a:r>
              <a:rPr lang="en-US" dirty="0" smtClean="0"/>
              <a:t>—</a:t>
            </a:r>
            <a:r>
              <a:rPr lang="en-US" dirty="0" smtClean="0"/>
              <a:t>Objective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732" y="2949678"/>
            <a:ext cx="5265876" cy="19966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7676" y="2366920"/>
            <a:ext cx="6282612" cy="3395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961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Centrality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Peripheral — </a:t>
            </a:r>
            <a:r>
              <a:rPr lang="en-US" dirty="0" smtClean="0"/>
              <a:t>Core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083" y="2708557"/>
            <a:ext cx="5867917" cy="3426521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0" name="Ink 9"/>
              <p14:cNvContentPartPr/>
              <p14:nvPr/>
            </p14:nvContentPartPr>
            <p14:xfrm>
              <a:off x="2029943" y="4405651"/>
              <a:ext cx="1176840" cy="491760"/>
            </p14:xfrm>
          </p:contentPart>
        </mc:Choice>
        <mc:Fallback>
          <p:pic>
            <p:nvPicPr>
              <p:cNvPr id="10" name="Ink 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25983" y="4392331"/>
                <a:ext cx="1193400" cy="516960"/>
              </a:xfrm>
              <a:prstGeom prst="rect">
                <a:avLst/>
              </a:prstGeom>
            </p:spPr>
          </p:pic>
        </mc:Fallback>
      </mc:AlternateContent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06112" y="2392713"/>
            <a:ext cx="5347741" cy="4025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426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 of Crowd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540624" cy="4351338"/>
          </a:xfrm>
        </p:spPr>
        <p:txBody>
          <a:bodyPr/>
          <a:lstStyle/>
          <a:p>
            <a:r>
              <a:rPr lang="en-US" dirty="0" smtClean="0"/>
              <a:t>Necessary skills</a:t>
            </a:r>
          </a:p>
          <a:p>
            <a:pPr lvl="1"/>
            <a:r>
              <a:rPr lang="en-US" dirty="0" smtClean="0"/>
              <a:t>unskilled, locally trained, specialized</a:t>
            </a:r>
          </a:p>
          <a:p>
            <a:endParaRPr lang="en-US" dirty="0"/>
          </a:p>
          <a:p>
            <a:r>
              <a:rPr lang="en-US" dirty="0" smtClean="0"/>
              <a:t>Diversity</a:t>
            </a:r>
          </a:p>
          <a:p>
            <a:pPr lvl="1"/>
            <a:r>
              <a:rPr lang="en-US" dirty="0" smtClean="0"/>
              <a:t>Diverse—Homogeneous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4635" y="1825625"/>
            <a:ext cx="5829851" cy="3627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563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Beneficiary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 smtClean="0"/>
              <a:t>Autonomous vs sponsored (</a:t>
            </a:r>
            <a:r>
              <a:rPr lang="en-US" dirty="0" err="1" smtClean="0"/>
              <a:t>Zwass</a:t>
            </a:r>
            <a:r>
              <a:rPr lang="en-US" dirty="0" smtClean="0"/>
              <a:t> 2010)</a:t>
            </a:r>
          </a:p>
          <a:p>
            <a:pPr marL="457200" lvl="1" indent="0" algn="ctr">
              <a:buNone/>
            </a:pPr>
            <a:r>
              <a:rPr lang="en-US" dirty="0" smtClean="0"/>
              <a:t>Is there an entity on top, a client? Or is the value in the commons, as with Wikipedia?</a:t>
            </a:r>
          </a:p>
          <a:p>
            <a:pPr marL="457200" lvl="1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 smtClean="0"/>
              <a:t>Shared goals or individual goals?</a:t>
            </a:r>
          </a:p>
          <a:p>
            <a:pPr marL="457200" lvl="1" indent="0" algn="ctr">
              <a:buNone/>
            </a:pPr>
            <a:r>
              <a:rPr lang="en-US" dirty="0" smtClean="0"/>
              <a:t>crowd vs. collective</a:t>
            </a:r>
          </a:p>
          <a:p>
            <a:pPr marL="457200" lvl="1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Relationship between contributor and director</a:t>
            </a:r>
          </a:p>
          <a:p>
            <a:pPr marL="457200" lvl="1" indent="0" algn="ctr">
              <a:buNone/>
            </a:pPr>
            <a:r>
              <a:rPr lang="en-US" dirty="0" smtClean="0"/>
              <a:t>Both benefit (symbiosis), one benefits at the expense of the other (parasitism), both benefit in different ways (commensalism)</a:t>
            </a:r>
          </a:p>
        </p:txBody>
      </p:sp>
    </p:spTree>
    <p:extLst>
      <p:ext uri="{BB962C8B-B14F-4D97-AF65-F5344CB8AC3E}">
        <p14:creationId xmlns:p14="http://schemas.microsoft.com/office/powerpoint/2010/main" val="1190201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crowdsourcing?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That’s what today is about!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sz="2000" i="1" dirty="0" smtClean="0"/>
              <a:t>But something to start:</a:t>
            </a:r>
          </a:p>
          <a:p>
            <a:pPr marL="0" indent="0" algn="ctr">
              <a:buNone/>
            </a:pPr>
            <a:r>
              <a:rPr lang="en-US" dirty="0" smtClean="0"/>
              <a:t>Crowdsourcing refers to collaboration of large numbers of distributed people on a </a:t>
            </a:r>
            <a:r>
              <a:rPr lang="en-US" dirty="0"/>
              <a:t>common </a:t>
            </a:r>
            <a:r>
              <a:rPr lang="en-US" dirty="0" smtClean="0"/>
              <a:t>product, </a:t>
            </a:r>
            <a:r>
              <a:rPr lang="en-US" dirty="0"/>
              <a:t>usually organized through information technology.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708891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 smtClean="0"/>
              <a:t>Intrinsic /Extrinsic factors </a:t>
            </a:r>
            <a:r>
              <a:rPr lang="en-US" dirty="0"/>
              <a:t>(Ryan &amp; </a:t>
            </a:r>
            <a:r>
              <a:rPr lang="en-US" dirty="0" err="1"/>
              <a:t>Deci</a:t>
            </a:r>
            <a:r>
              <a:rPr lang="en-US" dirty="0"/>
              <a:t>, 2000</a:t>
            </a:r>
            <a:r>
              <a:rPr lang="en-US" dirty="0" smtClean="0"/>
              <a:t>)</a:t>
            </a:r>
            <a:endParaRPr lang="en-US" dirty="0" smtClean="0"/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Volunteer/paid crowdsourcing</a:t>
            </a:r>
          </a:p>
          <a:p>
            <a:pPr marL="457200" lvl="1" indent="0" algn="ctr">
              <a:buNone/>
            </a:pPr>
            <a:r>
              <a:rPr lang="en-US" dirty="0" smtClean="0"/>
              <a:t>Types of payment: fixed remuneration, pre-agreed fee, success-based payment (Geiger et al 2011)</a:t>
            </a:r>
          </a:p>
          <a:p>
            <a:pPr marL="457200" lvl="1" indent="0" algn="ctr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9461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Primary / Secondary Motivators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sz="2000" dirty="0" smtClean="0"/>
              <a:t>Similar to Kraut and Resnick (2011) focus on </a:t>
            </a:r>
            <a:r>
              <a:rPr lang="en-US" sz="2000" dirty="0"/>
              <a:t>e</a:t>
            </a:r>
            <a:r>
              <a:rPr lang="en-US" sz="2000" dirty="0" smtClean="0"/>
              <a:t>ncouraging contribution / commitment</a:t>
            </a:r>
            <a:endParaRPr lang="en-US" sz="2000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Money and </a:t>
            </a:r>
            <a:r>
              <a:rPr lang="en-US" dirty="0"/>
              <a:t>e</a:t>
            </a:r>
            <a:r>
              <a:rPr lang="en-US" dirty="0" smtClean="0"/>
              <a:t>xtrinsic reward</a:t>
            </a:r>
          </a:p>
          <a:p>
            <a:pPr marL="0" indent="0">
              <a:buNone/>
            </a:pPr>
            <a:r>
              <a:rPr lang="en-US" dirty="0" smtClean="0"/>
              <a:t>Interest in the topic</a:t>
            </a:r>
          </a:p>
          <a:p>
            <a:pPr marL="0" indent="0">
              <a:buNone/>
            </a:pPr>
            <a:r>
              <a:rPr lang="en-US" dirty="0" smtClean="0"/>
              <a:t>Ease of entry and ease of participation</a:t>
            </a:r>
          </a:p>
          <a:p>
            <a:pPr marL="0" indent="0">
              <a:buNone/>
            </a:pPr>
            <a:r>
              <a:rPr lang="en-US" dirty="0" smtClean="0"/>
              <a:t>Altruism and meaningful contribution</a:t>
            </a:r>
          </a:p>
          <a:p>
            <a:pPr marL="0" indent="0">
              <a:buNone/>
            </a:pPr>
            <a:r>
              <a:rPr lang="en-US" dirty="0" smtClean="0"/>
              <a:t>Sincerity</a:t>
            </a:r>
          </a:p>
          <a:p>
            <a:pPr marL="0" indent="0">
              <a:buNone/>
            </a:pPr>
            <a:r>
              <a:rPr lang="en-US" dirty="0" smtClean="0"/>
              <a:t>Appeal to knowledge and opinions</a:t>
            </a:r>
          </a:p>
          <a:p>
            <a:pPr marL="0" indent="0">
              <a:buNone/>
            </a:pPr>
            <a:r>
              <a:rPr lang="en-US" dirty="0" smtClean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8642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Primary / Secondary Motivators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sz="2000" dirty="0" smtClean="0"/>
              <a:t>Similar to Kraut and Resnick (2011) focus on </a:t>
            </a:r>
            <a:r>
              <a:rPr lang="en-US" sz="2000" dirty="0"/>
              <a:t>e</a:t>
            </a:r>
            <a:r>
              <a:rPr lang="en-US" sz="2000" dirty="0" smtClean="0"/>
              <a:t>ncouraging contribution / commitment</a:t>
            </a:r>
            <a:endParaRPr lang="en-US" sz="2000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b="1" dirty="0" smtClean="0"/>
              <a:t>Money and </a:t>
            </a:r>
            <a:r>
              <a:rPr lang="en-US" b="1" dirty="0"/>
              <a:t>e</a:t>
            </a:r>
            <a:r>
              <a:rPr lang="en-US" b="1" dirty="0" smtClean="0"/>
              <a:t>xtrinsic reward</a:t>
            </a:r>
          </a:p>
          <a:p>
            <a:pPr marL="0" indent="0">
              <a:buNone/>
            </a:pPr>
            <a:r>
              <a:rPr lang="en-US" b="1" dirty="0" smtClean="0"/>
              <a:t>Interest in the topic</a:t>
            </a:r>
          </a:p>
          <a:p>
            <a:pPr marL="0" indent="0">
              <a:buNone/>
            </a:pPr>
            <a:r>
              <a:rPr lang="en-US" dirty="0" smtClean="0"/>
              <a:t>Ease of entry and ease of participation</a:t>
            </a:r>
          </a:p>
          <a:p>
            <a:pPr marL="0" indent="0">
              <a:buNone/>
            </a:pPr>
            <a:r>
              <a:rPr lang="en-US" b="1" dirty="0" smtClean="0"/>
              <a:t>Altruism and meaningful contribution</a:t>
            </a:r>
          </a:p>
          <a:p>
            <a:pPr marL="0" indent="0">
              <a:buNone/>
            </a:pPr>
            <a:r>
              <a:rPr lang="en-US" dirty="0" smtClean="0"/>
              <a:t>Sincerity</a:t>
            </a:r>
          </a:p>
          <a:p>
            <a:pPr marL="0" indent="0">
              <a:buNone/>
            </a:pPr>
            <a:r>
              <a:rPr lang="en-US" dirty="0" smtClean="0"/>
              <a:t>Appeal to knowledge and opinions</a:t>
            </a:r>
          </a:p>
          <a:p>
            <a:pPr marL="0" indent="0">
              <a:buNone/>
            </a:pPr>
            <a:r>
              <a:rPr lang="en-US" dirty="0" smtClean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0792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Primary / Secondary Motivators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sz="2000" dirty="0" smtClean="0"/>
              <a:t>Similar to Kraut and Resnick (2011) focus on </a:t>
            </a:r>
            <a:r>
              <a:rPr lang="en-US" sz="2000" dirty="0"/>
              <a:t>e</a:t>
            </a:r>
            <a:r>
              <a:rPr lang="en-US" sz="2000" dirty="0" smtClean="0"/>
              <a:t>ncouraging contribution / commitment</a:t>
            </a:r>
            <a:endParaRPr lang="en-US" sz="2000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b="1" dirty="0" smtClean="0"/>
              <a:t>Money and </a:t>
            </a:r>
            <a:r>
              <a:rPr lang="en-US" b="1" dirty="0"/>
              <a:t>e</a:t>
            </a:r>
            <a:r>
              <a:rPr lang="en-US" b="1" dirty="0" smtClean="0"/>
              <a:t>xtrinsic reward</a:t>
            </a:r>
          </a:p>
          <a:p>
            <a:pPr marL="0" indent="0">
              <a:buNone/>
            </a:pPr>
            <a:r>
              <a:rPr lang="en-US" b="1" dirty="0" smtClean="0"/>
              <a:t>Interest in the topic</a:t>
            </a:r>
          </a:p>
          <a:p>
            <a:pPr marL="0" indent="0">
              <a:buNone/>
            </a:pPr>
            <a:r>
              <a:rPr lang="en-US" dirty="0" smtClean="0"/>
              <a:t>Ease of entry and ease of participation</a:t>
            </a:r>
          </a:p>
          <a:p>
            <a:pPr marL="0" indent="0">
              <a:buNone/>
            </a:pPr>
            <a:r>
              <a:rPr lang="en-US" b="1" dirty="0" smtClean="0"/>
              <a:t>Altruism and meaningful contribution</a:t>
            </a:r>
          </a:p>
          <a:p>
            <a:pPr marL="0" indent="0">
              <a:buNone/>
            </a:pPr>
            <a:r>
              <a:rPr lang="en-US" dirty="0" smtClean="0"/>
              <a:t>Sincerity</a:t>
            </a:r>
          </a:p>
          <a:p>
            <a:pPr marL="0" indent="0">
              <a:buNone/>
            </a:pPr>
            <a:r>
              <a:rPr lang="en-US" dirty="0" smtClean="0"/>
              <a:t>Appeal to knowledge and opinions</a:t>
            </a:r>
          </a:p>
          <a:p>
            <a:pPr marL="0" indent="0">
              <a:buNone/>
            </a:pP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7935" y="2592731"/>
            <a:ext cx="4963297" cy="215058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7935" y="4831788"/>
            <a:ext cx="1688705" cy="1831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265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Primary / Secondary Motivators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sz="2000" dirty="0" smtClean="0"/>
              <a:t>Similar to Kraut and Resnick (2011) focus on </a:t>
            </a:r>
            <a:r>
              <a:rPr lang="en-US" sz="2000" dirty="0"/>
              <a:t>e</a:t>
            </a:r>
            <a:r>
              <a:rPr lang="en-US" sz="2000" dirty="0" smtClean="0"/>
              <a:t>ncouraging contribution / commitment</a:t>
            </a:r>
            <a:endParaRPr lang="en-US" sz="2000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b="1" dirty="0" smtClean="0"/>
              <a:t>Money and </a:t>
            </a:r>
            <a:r>
              <a:rPr lang="en-US" b="1" dirty="0"/>
              <a:t>e</a:t>
            </a:r>
            <a:r>
              <a:rPr lang="en-US" b="1" dirty="0" smtClean="0"/>
              <a:t>xtrinsic reward</a:t>
            </a:r>
          </a:p>
          <a:p>
            <a:pPr marL="0" indent="0">
              <a:buNone/>
            </a:pPr>
            <a:r>
              <a:rPr lang="en-US" b="1" dirty="0" smtClean="0"/>
              <a:t>Interest in the topic</a:t>
            </a:r>
          </a:p>
          <a:p>
            <a:pPr marL="0" indent="0">
              <a:buNone/>
            </a:pPr>
            <a:r>
              <a:rPr lang="en-US" dirty="0" smtClean="0"/>
              <a:t>Ease of entry and ease of participation</a:t>
            </a:r>
          </a:p>
          <a:p>
            <a:pPr marL="0" indent="0">
              <a:buNone/>
            </a:pPr>
            <a:r>
              <a:rPr lang="en-US" b="1" dirty="0" smtClean="0"/>
              <a:t>Altruism and meaningful contribution</a:t>
            </a:r>
          </a:p>
          <a:p>
            <a:pPr marL="0" indent="0">
              <a:buNone/>
            </a:pPr>
            <a:r>
              <a:rPr lang="en-US" dirty="0" smtClean="0"/>
              <a:t>Sincerity</a:t>
            </a:r>
          </a:p>
          <a:p>
            <a:pPr marL="0" indent="0">
              <a:buNone/>
            </a:pPr>
            <a:r>
              <a:rPr lang="en-US" dirty="0" smtClean="0"/>
              <a:t>Appeal to knowledge and opinions</a:t>
            </a:r>
          </a:p>
          <a:p>
            <a:pPr marL="0" indent="0">
              <a:buNone/>
            </a:pPr>
            <a:r>
              <a:rPr lang="en-US" dirty="0" smtClean="0"/>
              <a:t>Novelty (don’t count on this)</a:t>
            </a:r>
          </a:p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693568" y="3473116"/>
            <a:ext cx="5073316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latin typeface="LMRoman10-Regular"/>
              </a:rPr>
              <a:t>“[Flickr Commons] appears </a:t>
            </a:r>
            <a:r>
              <a:rPr lang="en-US" dirty="0">
                <a:latin typeface="LMRoman10-Regular"/>
              </a:rPr>
              <a:t>to have tapped into</a:t>
            </a:r>
          </a:p>
          <a:p>
            <a:r>
              <a:rPr lang="en-US" dirty="0">
                <a:latin typeface="LMRoman10-Regular"/>
              </a:rPr>
              <a:t>the Web community’s altruistic substratum by asking people for help. People wanted to </a:t>
            </a:r>
            <a:r>
              <a:rPr lang="en-US" dirty="0" smtClean="0">
                <a:latin typeface="LMRoman10-Regular"/>
              </a:rPr>
              <a:t>participate and </a:t>
            </a:r>
            <a:r>
              <a:rPr lang="en-US" dirty="0">
                <a:latin typeface="LMRoman10-Regular"/>
              </a:rPr>
              <a:t>liked being asked to contribute</a:t>
            </a:r>
            <a:r>
              <a:rPr lang="en-US" dirty="0" smtClean="0">
                <a:latin typeface="LMRoman10-Regular"/>
              </a:rPr>
              <a:t>” (Springer et al. 2008)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1108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Aggregation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84030173"/>
              </p:ext>
            </p:extLst>
          </p:nvPr>
        </p:nvGraphicFramePr>
        <p:xfrm>
          <a:off x="279400" y="1825625"/>
          <a:ext cx="11633199" cy="155956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3877733"/>
                <a:gridCol w="3877733"/>
                <a:gridCol w="3877733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Summative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Iterative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Averaged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Contributions</a:t>
                      </a:r>
                      <a:r>
                        <a:rPr lang="en-US" baseline="0" dirty="0" smtClean="0"/>
                        <a:t> exist in individual form, but contribute to a base of information</a:t>
                      </a:r>
                    </a:p>
                    <a:p>
                      <a:pPr algn="ctr"/>
                      <a:endParaRPr lang="en-US" baseline="0" dirty="0" smtClean="0"/>
                    </a:p>
                    <a:p>
                      <a:pPr algn="ctr"/>
                      <a:r>
                        <a:rPr lang="en-US" baseline="0" dirty="0" smtClean="0"/>
                        <a:t>e.g. reviews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Contributions are permutations of common work</a:t>
                      </a:r>
                    </a:p>
                    <a:p>
                      <a:pPr algn="ctr"/>
                      <a:endParaRPr lang="en-US" dirty="0" smtClean="0"/>
                    </a:p>
                    <a:p>
                      <a:pPr algn="ctr"/>
                      <a:r>
                        <a:rPr lang="en-US" dirty="0" smtClean="0"/>
                        <a:t>e.g. wikis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Contributions are pooled by some consensus-seeking</a:t>
                      </a:r>
                      <a:r>
                        <a:rPr lang="en-US" baseline="0" dirty="0" smtClean="0"/>
                        <a:t> process</a:t>
                      </a:r>
                    </a:p>
                    <a:p>
                      <a:pPr algn="ctr"/>
                      <a:endParaRPr lang="en-US" baseline="0" dirty="0" smtClean="0"/>
                    </a:p>
                    <a:p>
                      <a:pPr algn="ctr"/>
                      <a:r>
                        <a:rPr lang="en-US" baseline="0" dirty="0" smtClean="0"/>
                        <a:t>e.g. ratings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2795" y="3795393"/>
            <a:ext cx="2364805" cy="279237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84357" y="3599078"/>
            <a:ext cx="3306776" cy="2442942"/>
          </a:xfrm>
          <a:prstGeom prst="rect">
            <a:avLst/>
          </a:prstGeom>
        </p:spPr>
      </p:pic>
      <p:pic>
        <p:nvPicPr>
          <p:cNvPr id="1026" name="Picture 2" descr="https://upload.wikimedia.org/wikipedia/en/2/2d/Desire_line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7890" y="3599078"/>
            <a:ext cx="2515715" cy="3354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6626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72353"/>
            <a:ext cx="10515600" cy="5652528"/>
          </a:xfrm>
        </p:spPr>
        <p:txBody>
          <a:bodyPr>
            <a:normAutofit/>
          </a:bodyPr>
          <a:lstStyle/>
          <a:p>
            <a:pPr marL="0" indent="0" algn="r">
              <a:buNone/>
            </a:pPr>
            <a:r>
              <a:rPr lang="en-US" dirty="0" err="1" smtClean="0"/>
              <a:t>Microtasking</a:t>
            </a:r>
            <a:r>
              <a:rPr lang="en-US" dirty="0" smtClean="0"/>
              <a:t>				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		Gamification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 algn="r">
              <a:buNone/>
            </a:pPr>
            <a:r>
              <a:rPr lang="en-US" dirty="0" smtClean="0"/>
              <a:t>Opinion ratings				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				Platforms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 algn="r">
              <a:buNone/>
            </a:pPr>
            <a:r>
              <a:rPr lang="en-US" dirty="0" smtClean="0"/>
              <a:t>Contests					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			Wisdom of crowds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1032" y="1097218"/>
            <a:ext cx="2796782" cy="1463167"/>
          </a:xfrm>
          <a:prstGeom prst="rect">
            <a:avLst/>
          </a:prstGeom>
        </p:spPr>
      </p:pic>
      <p:grpSp>
        <p:nvGrpSpPr>
          <p:cNvPr id="26" name="Group 25"/>
          <p:cNvGrpSpPr/>
          <p:nvPr/>
        </p:nvGrpSpPr>
        <p:grpSpPr>
          <a:xfrm>
            <a:off x="8132781" y="387890"/>
            <a:ext cx="2448468" cy="1180346"/>
            <a:chOff x="8538882" y="502107"/>
            <a:chExt cx="3032071" cy="1461686"/>
          </a:xfrm>
        </p:grpSpPr>
        <p:sp>
          <p:nvSpPr>
            <p:cNvPr id="5" name="Pie 4"/>
            <p:cNvSpPr/>
            <p:nvPr/>
          </p:nvSpPr>
          <p:spPr>
            <a:xfrm>
              <a:off x="8538882" y="672353"/>
              <a:ext cx="1156447" cy="1156448"/>
            </a:xfrm>
            <a:prstGeom prst="pie">
              <a:avLst>
                <a:gd name="adj1" fmla="val 13423616"/>
                <a:gd name="adj2" fmla="val 1620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" name="Pie 5"/>
            <p:cNvSpPr/>
            <p:nvPr/>
          </p:nvSpPr>
          <p:spPr>
            <a:xfrm rot="2831390">
              <a:off x="8538882" y="672353"/>
              <a:ext cx="1156447" cy="1156448"/>
            </a:xfrm>
            <a:prstGeom prst="pie">
              <a:avLst>
                <a:gd name="adj1" fmla="val 13423616"/>
                <a:gd name="adj2" fmla="val 1620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7" name="Pie 6"/>
            <p:cNvSpPr/>
            <p:nvPr/>
          </p:nvSpPr>
          <p:spPr>
            <a:xfrm rot="5564036">
              <a:off x="8543839" y="672621"/>
              <a:ext cx="1156447" cy="1156448"/>
            </a:xfrm>
            <a:prstGeom prst="pie">
              <a:avLst>
                <a:gd name="adj1" fmla="val 13423616"/>
                <a:gd name="adj2" fmla="val 1620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" name="Pie 7"/>
            <p:cNvSpPr/>
            <p:nvPr/>
          </p:nvSpPr>
          <p:spPr>
            <a:xfrm rot="8395426">
              <a:off x="8543839" y="672621"/>
              <a:ext cx="1156447" cy="1156448"/>
            </a:xfrm>
            <a:prstGeom prst="pie">
              <a:avLst>
                <a:gd name="adj1" fmla="val 13423616"/>
                <a:gd name="adj2" fmla="val 1620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" name="Pie 8"/>
            <p:cNvSpPr/>
            <p:nvPr/>
          </p:nvSpPr>
          <p:spPr>
            <a:xfrm rot="11151266">
              <a:off x="8542911" y="669593"/>
              <a:ext cx="1156447" cy="1156448"/>
            </a:xfrm>
            <a:prstGeom prst="pie">
              <a:avLst>
                <a:gd name="adj1" fmla="val 13423616"/>
                <a:gd name="adj2" fmla="val 1620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Pie 9"/>
            <p:cNvSpPr/>
            <p:nvPr/>
          </p:nvSpPr>
          <p:spPr>
            <a:xfrm rot="13982656">
              <a:off x="8542911" y="669593"/>
              <a:ext cx="1156447" cy="1156448"/>
            </a:xfrm>
            <a:prstGeom prst="pie">
              <a:avLst>
                <a:gd name="adj1" fmla="val 13423616"/>
                <a:gd name="adj2" fmla="val 1620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1" name="Pie 10"/>
            <p:cNvSpPr/>
            <p:nvPr/>
          </p:nvSpPr>
          <p:spPr>
            <a:xfrm rot="16715302">
              <a:off x="8547868" y="669861"/>
              <a:ext cx="1156447" cy="1156448"/>
            </a:xfrm>
            <a:prstGeom prst="pie">
              <a:avLst>
                <a:gd name="adj1" fmla="val 13423616"/>
                <a:gd name="adj2" fmla="val 1620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" name="Pie 11"/>
            <p:cNvSpPr/>
            <p:nvPr/>
          </p:nvSpPr>
          <p:spPr>
            <a:xfrm rot="19546692">
              <a:off x="8547868" y="669861"/>
              <a:ext cx="1156447" cy="1156448"/>
            </a:xfrm>
            <a:prstGeom prst="pie">
              <a:avLst>
                <a:gd name="adj1" fmla="val 13423616"/>
                <a:gd name="adj2" fmla="val 1620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7" name="Pie 16"/>
            <p:cNvSpPr/>
            <p:nvPr/>
          </p:nvSpPr>
          <p:spPr>
            <a:xfrm>
              <a:off x="10206775" y="506251"/>
              <a:ext cx="1156447" cy="1156448"/>
            </a:xfrm>
            <a:prstGeom prst="pie">
              <a:avLst>
                <a:gd name="adj1" fmla="val 13423616"/>
                <a:gd name="adj2" fmla="val 1620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8" name="Pie 17"/>
            <p:cNvSpPr/>
            <p:nvPr/>
          </p:nvSpPr>
          <p:spPr>
            <a:xfrm rot="2831390">
              <a:off x="10328889" y="502107"/>
              <a:ext cx="1156447" cy="1156448"/>
            </a:xfrm>
            <a:prstGeom prst="pie">
              <a:avLst>
                <a:gd name="adj1" fmla="val 13423616"/>
                <a:gd name="adj2" fmla="val 1620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9" name="Pie 18"/>
            <p:cNvSpPr/>
            <p:nvPr/>
          </p:nvSpPr>
          <p:spPr>
            <a:xfrm rot="5564036">
              <a:off x="10414505" y="576458"/>
              <a:ext cx="1156447" cy="1156448"/>
            </a:xfrm>
            <a:prstGeom prst="pie">
              <a:avLst>
                <a:gd name="adj1" fmla="val 13423616"/>
                <a:gd name="adj2" fmla="val 1620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0" name="Pie 19"/>
            <p:cNvSpPr/>
            <p:nvPr/>
          </p:nvSpPr>
          <p:spPr>
            <a:xfrm rot="8395426">
              <a:off x="10414504" y="709845"/>
              <a:ext cx="1156447" cy="1156448"/>
            </a:xfrm>
            <a:prstGeom prst="pie">
              <a:avLst>
                <a:gd name="adj1" fmla="val 13423616"/>
                <a:gd name="adj2" fmla="val 1620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1" name="Pie 20"/>
            <p:cNvSpPr/>
            <p:nvPr/>
          </p:nvSpPr>
          <p:spPr>
            <a:xfrm rot="11151266">
              <a:off x="10313923" y="790447"/>
              <a:ext cx="1156447" cy="1156448"/>
            </a:xfrm>
            <a:prstGeom prst="pie">
              <a:avLst>
                <a:gd name="adj1" fmla="val 13423616"/>
                <a:gd name="adj2" fmla="val 1620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2" name="Pie 21"/>
            <p:cNvSpPr/>
            <p:nvPr/>
          </p:nvSpPr>
          <p:spPr>
            <a:xfrm rot="13982656">
              <a:off x="10187184" y="807346"/>
              <a:ext cx="1156447" cy="1156448"/>
            </a:xfrm>
            <a:prstGeom prst="pie">
              <a:avLst>
                <a:gd name="adj1" fmla="val 13423616"/>
                <a:gd name="adj2" fmla="val 1620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3" name="Pie 22"/>
            <p:cNvSpPr/>
            <p:nvPr/>
          </p:nvSpPr>
          <p:spPr>
            <a:xfrm rot="16715302">
              <a:off x="10148898" y="678016"/>
              <a:ext cx="1156447" cy="1156448"/>
            </a:xfrm>
            <a:prstGeom prst="pie">
              <a:avLst>
                <a:gd name="adj1" fmla="val 13423616"/>
                <a:gd name="adj2" fmla="val 1620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4" name="Pie 23"/>
            <p:cNvSpPr/>
            <p:nvPr/>
          </p:nvSpPr>
          <p:spPr>
            <a:xfrm rot="19352760">
              <a:off x="10123399" y="551281"/>
              <a:ext cx="1156447" cy="1156448"/>
            </a:xfrm>
            <a:prstGeom prst="pie">
              <a:avLst>
                <a:gd name="adj1" fmla="val 13423616"/>
                <a:gd name="adj2" fmla="val 15495415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13709" y="2203421"/>
            <a:ext cx="1958510" cy="1889924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5"/>
          <a:srcRect l="-228" t="-3843" r="80878" b="93826"/>
          <a:stretch/>
        </p:blipFill>
        <p:spPr>
          <a:xfrm>
            <a:off x="405157" y="3148383"/>
            <a:ext cx="3987070" cy="1039118"/>
          </a:xfrm>
          <a:prstGeom prst="rect">
            <a:avLst/>
          </a:prstGeom>
        </p:spPr>
      </p:pic>
      <p:sp>
        <p:nvSpPr>
          <p:cNvPr id="29" name="Title 1"/>
          <p:cNvSpPr>
            <a:spLocks noGrp="1"/>
          </p:cNvSpPr>
          <p:nvPr>
            <p:ph type="title"/>
          </p:nvPr>
        </p:nvSpPr>
        <p:spPr>
          <a:xfrm>
            <a:off x="-2626191" y="-907856"/>
            <a:ext cx="10515600" cy="2852737"/>
          </a:xfrm>
        </p:spPr>
        <p:txBody>
          <a:bodyPr/>
          <a:lstStyle/>
          <a:p>
            <a:r>
              <a:rPr lang="en-US" dirty="0" smtClean="0"/>
              <a:t>Design Patterns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06393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issues in crowdsourcing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quality</a:t>
            </a:r>
          </a:p>
          <a:p>
            <a:r>
              <a:rPr lang="en-US" dirty="0" smtClean="0"/>
              <a:t>Proper task design</a:t>
            </a:r>
          </a:p>
          <a:p>
            <a:r>
              <a:rPr lang="en-US" dirty="0" smtClean="0"/>
              <a:t>Ownership</a:t>
            </a:r>
          </a:p>
          <a:p>
            <a:r>
              <a:rPr lang="en-US" dirty="0" smtClean="0"/>
              <a:t>Ethics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68749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 Sum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Crowdsourcing is an interesting space, but it’s a big one</a:t>
            </a:r>
          </a:p>
          <a:p>
            <a:r>
              <a:rPr lang="en-US" dirty="0" smtClean="0"/>
              <a:t>Scoping crowdsourcing against dimensions of motivation, type of work, type of crowd, worker-director relationship, centrality, and aggregation helps position projects relative to their contemporaries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70572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Thank You</a:t>
            </a:r>
            <a:r>
              <a:rPr lang="en-US" dirty="0"/>
              <a:t/>
            </a:r>
            <a:br>
              <a:rPr lang="en-US" dirty="0"/>
            </a:br>
            <a:endParaRPr lang="en-US" sz="28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5407954"/>
              </p:ext>
            </p:extLst>
          </p:nvPr>
        </p:nvGraphicFramePr>
        <p:xfrm>
          <a:off x="2953263" y="2371673"/>
          <a:ext cx="7636477" cy="4288069"/>
        </p:xfrm>
        <a:graphic>
          <a:graphicData uri="http://schemas.openxmlformats.org/drawingml/2006/table">
            <a:tbl>
              <a:tblPr bandRow="1">
                <a:tableStyleId>{8EC20E35-A176-4012-BC5E-935CFFF8708E}</a:tableStyleId>
              </a:tblPr>
              <a:tblGrid>
                <a:gridCol w="2310715"/>
                <a:gridCol w="5325762"/>
              </a:tblGrid>
              <a:tr h="857867"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/>
                        <a:t>Motivation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 smtClean="0"/>
                        <a:t>Primary/Secondary (Organisciak, 2010),</a:t>
                      </a:r>
                    </a:p>
                    <a:p>
                      <a:pPr algn="l"/>
                      <a:r>
                        <a:rPr lang="en-US" sz="1600" dirty="0" smtClean="0"/>
                        <a:t>Contribution/commitment (Kraut &amp;</a:t>
                      </a:r>
                      <a:r>
                        <a:rPr lang="en-US" sz="1600" baseline="0" dirty="0" smtClean="0"/>
                        <a:t> </a:t>
                      </a:r>
                      <a:r>
                        <a:rPr lang="en-US" sz="1600" dirty="0" smtClean="0"/>
                        <a:t>Resnick, 2011)</a:t>
                      </a:r>
                    </a:p>
                    <a:p>
                      <a:pPr algn="l"/>
                      <a:r>
                        <a:rPr lang="en-US" sz="1600" dirty="0" smtClean="0"/>
                        <a:t>Extrinsic/Intrinsic</a:t>
                      </a:r>
                      <a:endParaRPr lang="en-US" sz="1600" dirty="0"/>
                    </a:p>
                  </a:txBody>
                  <a:tcPr/>
                </a:tc>
              </a:tr>
              <a:tr h="504627"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/>
                        <a:t>Centrality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Core / Peripheral (Organisciak, 2013)</a:t>
                      </a:r>
                      <a:endParaRPr lang="en-US" sz="1600" dirty="0"/>
                    </a:p>
                  </a:txBody>
                  <a:tcPr/>
                </a:tc>
              </a:tr>
              <a:tr h="588732"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/>
                        <a:t>Beneficiary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Autonomous / sponsored (</a:t>
                      </a:r>
                      <a:r>
                        <a:rPr lang="en-US" sz="1600" b="0" i="0" u="none" strike="noStrike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Zwass</a:t>
                      </a:r>
                      <a:r>
                        <a:rPr lang="en-US" sz="16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, 2010)</a:t>
                      </a:r>
                    </a:p>
                    <a:p>
                      <a:pPr algn="l"/>
                      <a:r>
                        <a:rPr lang="en-US" sz="16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Crowd / individual</a:t>
                      </a:r>
                      <a:endParaRPr lang="en-US" sz="1600" dirty="0"/>
                    </a:p>
                  </a:txBody>
                  <a:tcPr/>
                </a:tc>
              </a:tr>
              <a:tr h="857867"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/>
                        <a:t>Aggregation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da-DK" sz="16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Selective /Integrative (Geiger et al., </a:t>
                      </a:r>
                      <a:r>
                        <a:rPr lang="en-US" sz="16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2011; Schenk &amp; </a:t>
                      </a:r>
                      <a:r>
                        <a:rPr lang="en-US" sz="1600" b="0" i="0" u="none" strike="noStrike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Guittard</a:t>
                      </a:r>
                      <a:r>
                        <a:rPr lang="en-US" sz="16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, 2009)</a:t>
                      </a:r>
                    </a:p>
                    <a:p>
                      <a:pPr algn="l"/>
                      <a:r>
                        <a:rPr lang="en-US" sz="16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Summative / Iterative / Averaged</a:t>
                      </a:r>
                      <a:endParaRPr lang="en-US" sz="1600" dirty="0"/>
                    </a:p>
                  </a:txBody>
                  <a:tcPr/>
                </a:tc>
              </a:tr>
              <a:tr h="588732"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/>
                        <a:t>Type of Work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 smtClean="0"/>
                        <a:t>Human computation / Creative</a:t>
                      </a:r>
                    </a:p>
                    <a:p>
                      <a:pPr algn="l"/>
                      <a:r>
                        <a:rPr lang="en-US" sz="1600" dirty="0" smtClean="0"/>
                        <a:t>Generative / Reactive</a:t>
                      </a:r>
                    </a:p>
                    <a:p>
                      <a:pPr algn="l"/>
                      <a:r>
                        <a:rPr lang="en-US" sz="1600" dirty="0" smtClean="0"/>
                        <a:t>Subjective / Objective</a:t>
                      </a:r>
                      <a:endParaRPr lang="en-US" sz="1600" dirty="0"/>
                    </a:p>
                  </a:txBody>
                  <a:tcPr/>
                </a:tc>
              </a:tr>
              <a:tr h="656016"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/>
                        <a:t>Type of Crowd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Unskilled, locally trained, specialized</a:t>
                      </a:r>
                    </a:p>
                    <a:p>
                      <a:pPr algn="l"/>
                      <a:r>
                        <a:rPr lang="en-US" sz="1600" b="0" i="0" u="none" strike="noStrike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heterogenous</a:t>
                      </a:r>
                      <a:r>
                        <a:rPr lang="en-US" sz="16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/ diverse</a:t>
                      </a:r>
                      <a:endParaRPr lang="en-US" sz="16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1855694" y="1304365"/>
            <a:ext cx="849854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Paper: </a:t>
            </a:r>
            <a:r>
              <a:rPr lang="en-US" sz="2800" dirty="0" smtClean="0">
                <a:hlinkClick r:id="rId3"/>
              </a:rPr>
              <a:t>http://hdl.handle.net/2142/73640</a:t>
            </a:r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en-US" sz="2800" dirty="0" smtClean="0"/>
              <a:t>Contact: organis2@Illinois.edu</a:t>
            </a:r>
            <a:endParaRPr lang="en-US" sz="2800" kern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0614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Related Concepts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Free and Open Source Software (FOSS)</a:t>
            </a:r>
          </a:p>
          <a:p>
            <a:r>
              <a:rPr lang="en-US" dirty="0" smtClean="0"/>
              <a:t>Commons-based peer </a:t>
            </a:r>
            <a:r>
              <a:rPr lang="en-US" dirty="0" smtClean="0"/>
              <a:t>production, User innovation</a:t>
            </a:r>
            <a:endParaRPr lang="en-US" dirty="0" smtClean="0"/>
          </a:p>
          <a:p>
            <a:r>
              <a:rPr lang="en-US" dirty="0" smtClean="0"/>
              <a:t>Citizen </a:t>
            </a:r>
            <a:r>
              <a:rPr lang="en-US" dirty="0" smtClean="0"/>
              <a:t>science</a:t>
            </a:r>
            <a:endParaRPr lang="en-US" dirty="0" smtClean="0"/>
          </a:p>
          <a:p>
            <a:r>
              <a:rPr lang="en-US" dirty="0" smtClean="0"/>
              <a:t>Wisdom of the crowds</a:t>
            </a:r>
          </a:p>
          <a:p>
            <a:r>
              <a:rPr lang="en-US" dirty="0" smtClean="0"/>
              <a:t>Human computation</a:t>
            </a:r>
          </a:p>
        </p:txBody>
      </p:sp>
    </p:spTree>
    <p:extLst>
      <p:ext uri="{BB962C8B-B14F-4D97-AF65-F5344CB8AC3E}">
        <p14:creationId xmlns:p14="http://schemas.microsoft.com/office/powerpoint/2010/main" val="41341795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75081"/>
            <a:ext cx="12192000" cy="608291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6187" y="4465176"/>
            <a:ext cx="10515600" cy="1325563"/>
          </a:xfrm>
        </p:spPr>
        <p:txBody>
          <a:bodyPr/>
          <a:lstStyle/>
          <a:p>
            <a:r>
              <a:rPr lang="en-US" b="1" dirty="0" smtClean="0">
                <a:ln>
                  <a:solidFill>
                    <a:schemeClr val="bg1"/>
                  </a:solidFill>
                </a:ln>
              </a:rPr>
              <a:t>What does crowdsourcing look like?</a:t>
            </a:r>
            <a:endParaRPr lang="en-US" b="1" dirty="0">
              <a:ln>
                <a:solidFill>
                  <a:schemeClr val="bg1"/>
                </a:solidFill>
              </a:ln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8" name="Ink 27"/>
              <p14:cNvContentPartPr/>
              <p14:nvPr/>
            </p14:nvContentPartPr>
            <p14:xfrm>
              <a:off x="7751160" y="823108"/>
              <a:ext cx="2002320" cy="1164960"/>
            </p14:xfrm>
          </p:contentPart>
        </mc:Choice>
        <mc:Fallback>
          <p:pic>
            <p:nvPicPr>
              <p:cNvPr id="28" name="Ink 2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734960" y="807268"/>
                <a:ext cx="2037960" cy="1197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26600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3556" y="216725"/>
            <a:ext cx="10324887" cy="642455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0" name="Ink 9"/>
              <p14:cNvContentPartPr/>
              <p14:nvPr/>
            </p14:nvContentPartPr>
            <p14:xfrm>
              <a:off x="5718658" y="2166294"/>
              <a:ext cx="5400" cy="13680"/>
            </p14:xfrm>
          </p:contentPart>
        </mc:Choice>
        <mc:Fallback>
          <p:pic>
            <p:nvPicPr>
              <p:cNvPr id="10" name="Ink 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710738" y="2158374"/>
                <a:ext cx="25200" cy="3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1" name="Ink 10"/>
              <p14:cNvContentPartPr/>
              <p14:nvPr/>
            </p14:nvContentPartPr>
            <p14:xfrm>
              <a:off x="9446098" y="2283654"/>
              <a:ext cx="360" cy="360"/>
            </p14:xfrm>
          </p:contentPart>
        </mc:Choice>
        <mc:Fallback>
          <p:pic>
            <p:nvPicPr>
              <p:cNvPr id="11" name="Ink 1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430978" y="2268534"/>
                <a:ext cx="30600" cy="30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75492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124" y="319716"/>
            <a:ext cx="10514176" cy="6595083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0" name="Ink 9"/>
              <p14:cNvContentPartPr/>
              <p14:nvPr/>
            </p14:nvContentPartPr>
            <p14:xfrm>
              <a:off x="5718658" y="2166294"/>
              <a:ext cx="5400" cy="13680"/>
            </p14:xfrm>
          </p:contentPart>
        </mc:Choice>
        <mc:Fallback>
          <p:pic>
            <p:nvPicPr>
              <p:cNvPr id="10" name="Ink 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710738" y="2158374"/>
                <a:ext cx="25200" cy="3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1" name="Ink 10"/>
              <p14:cNvContentPartPr/>
              <p14:nvPr/>
            </p14:nvContentPartPr>
            <p14:xfrm>
              <a:off x="9446098" y="2283654"/>
              <a:ext cx="360" cy="360"/>
            </p14:xfrm>
          </p:contentPart>
        </mc:Choice>
        <mc:Fallback>
          <p:pic>
            <p:nvPicPr>
              <p:cNvPr id="11" name="Ink 1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430978" y="2268534"/>
                <a:ext cx="30600" cy="30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37355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4023" y="-104123"/>
            <a:ext cx="9353320" cy="6962123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0" name="Ink 9"/>
              <p14:cNvContentPartPr/>
              <p14:nvPr/>
            </p14:nvContentPartPr>
            <p14:xfrm>
              <a:off x="5718658" y="2166294"/>
              <a:ext cx="5400" cy="13680"/>
            </p14:xfrm>
          </p:contentPart>
        </mc:Choice>
        <mc:Fallback>
          <p:pic>
            <p:nvPicPr>
              <p:cNvPr id="10" name="Ink 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710738" y="2158374"/>
                <a:ext cx="25200" cy="3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1" name="Ink 10"/>
              <p14:cNvContentPartPr/>
              <p14:nvPr/>
            </p14:nvContentPartPr>
            <p14:xfrm>
              <a:off x="9446098" y="2283654"/>
              <a:ext cx="360" cy="360"/>
            </p14:xfrm>
          </p:contentPart>
        </mc:Choice>
        <mc:Fallback>
          <p:pic>
            <p:nvPicPr>
              <p:cNvPr id="11" name="Ink 1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430978" y="2268534"/>
                <a:ext cx="30600" cy="30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84622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705" y="560665"/>
            <a:ext cx="11813947" cy="5947712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7683480" y="1889788"/>
              <a:ext cx="1900080" cy="6091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666200" y="1876468"/>
                <a:ext cx="1936080" cy="64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6" name="Ink 5"/>
              <p14:cNvContentPartPr/>
              <p14:nvPr/>
            </p14:nvContentPartPr>
            <p14:xfrm>
              <a:off x="8299440" y="2538148"/>
              <a:ext cx="360" cy="36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284320" y="2523028"/>
                <a:ext cx="30600" cy="30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28723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What, where, how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 i="1" dirty="0" smtClean="0"/>
              <a:t>TODAY: A typology for crowdsourcing focusing on meaningful </a:t>
            </a:r>
            <a:r>
              <a:rPr lang="en-US" i="1" dirty="0" smtClean="0"/>
              <a:t>dimensions for information </a:t>
            </a:r>
            <a:r>
              <a:rPr lang="en-US" i="1" dirty="0" smtClean="0"/>
              <a:t>science</a:t>
            </a:r>
          </a:p>
          <a:p>
            <a:pPr marL="0" indent="0" algn="ctr">
              <a:buNone/>
            </a:pPr>
            <a:endParaRPr lang="en-US" i="1" dirty="0" smtClean="0"/>
          </a:p>
          <a:p>
            <a:r>
              <a:rPr lang="en-US" dirty="0" smtClean="0"/>
              <a:t>Past </a:t>
            </a:r>
            <a:r>
              <a:rPr lang="en-US" dirty="0" smtClean="0"/>
              <a:t>taxonomic efforts have either done a deep dive into a smaller concept within </a:t>
            </a:r>
            <a:r>
              <a:rPr lang="en-US" dirty="0" smtClean="0"/>
              <a:t>crowdsourcing* </a:t>
            </a:r>
            <a:r>
              <a:rPr lang="en-US" dirty="0" smtClean="0"/>
              <a:t>or provided a </a:t>
            </a:r>
            <a:r>
              <a:rPr lang="en-US" dirty="0" smtClean="0"/>
              <a:t>domain-specific look at crowdsourcing**</a:t>
            </a:r>
            <a:endParaRPr lang="en-US" dirty="0"/>
          </a:p>
          <a:p>
            <a:r>
              <a:rPr lang="en-US" dirty="0" smtClean="0"/>
              <a:t>We adapt previous work </a:t>
            </a:r>
            <a:r>
              <a:rPr lang="en-US" dirty="0" smtClean="0"/>
              <a:t>to</a:t>
            </a:r>
            <a:r>
              <a:rPr lang="en-US" dirty="0" smtClean="0"/>
              <a:t> a user-centric frame, augmented by empirically observed dimensions not noted earlier and earlier content analysis work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sz="2000" dirty="0" smtClean="0"/>
              <a:t>* e.g. Wiggins and Crowston 2012 on citizen science; Quinn and </a:t>
            </a:r>
            <a:r>
              <a:rPr lang="en-US" sz="2000" dirty="0" err="1" smtClean="0"/>
              <a:t>Bederson</a:t>
            </a:r>
            <a:r>
              <a:rPr lang="en-US" sz="2000" dirty="0" smtClean="0"/>
              <a:t> 2011 on human computation</a:t>
            </a:r>
            <a:endParaRPr lang="en-US" sz="2000" dirty="0"/>
          </a:p>
          <a:p>
            <a:pPr marL="0" indent="0">
              <a:buNone/>
            </a:pPr>
            <a:r>
              <a:rPr lang="en-US" sz="2000" dirty="0" smtClean="0"/>
              <a:t>** e.g</a:t>
            </a:r>
            <a:r>
              <a:rPr lang="en-US" sz="2000" dirty="0"/>
              <a:t>., Geiger, </a:t>
            </a:r>
            <a:r>
              <a:rPr lang="en-US" sz="2000" dirty="0" err="1"/>
              <a:t>Seedorf</a:t>
            </a:r>
            <a:r>
              <a:rPr lang="en-US" sz="2000" dirty="0"/>
              <a:t>, </a:t>
            </a:r>
            <a:r>
              <a:rPr lang="en-US" sz="2000" dirty="0" smtClean="0"/>
              <a:t>Schulze, Nickerson</a:t>
            </a:r>
            <a:r>
              <a:rPr lang="en-US" sz="2000" dirty="0"/>
              <a:t>, &amp; </a:t>
            </a:r>
            <a:r>
              <a:rPr lang="en-US" sz="2000" dirty="0" err="1"/>
              <a:t>Schader</a:t>
            </a:r>
            <a:r>
              <a:rPr lang="en-US" sz="2000" dirty="0"/>
              <a:t>, 2011; </a:t>
            </a:r>
            <a:r>
              <a:rPr lang="en-US" sz="2000" dirty="0" err="1"/>
              <a:t>Vukovic</a:t>
            </a:r>
            <a:r>
              <a:rPr lang="en-US" sz="2000" dirty="0"/>
              <a:t> &amp; </a:t>
            </a:r>
            <a:r>
              <a:rPr lang="en-US" sz="2000" dirty="0" err="1"/>
              <a:t>Bartolini</a:t>
            </a:r>
            <a:r>
              <a:rPr lang="en-US" sz="2000" dirty="0"/>
              <a:t>, 2010; Schenk &amp; </a:t>
            </a:r>
            <a:r>
              <a:rPr lang="en-US" sz="2000" dirty="0" err="1"/>
              <a:t>Guittard</a:t>
            </a:r>
            <a:r>
              <a:rPr lang="en-US" sz="2000" dirty="0"/>
              <a:t>, 2009; Rouse, </a:t>
            </a:r>
            <a:r>
              <a:rPr lang="en-US" sz="2000" dirty="0" smtClean="0"/>
              <a:t>2010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181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3826</TotalTime>
  <Words>1515</Words>
  <Application>Microsoft Office PowerPoint</Application>
  <PresentationFormat>Widescreen</PresentationFormat>
  <Paragraphs>259</Paragraphs>
  <Slides>29</Slides>
  <Notes>22</Notes>
  <HiddenSlides>3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Arial</vt:lpstr>
      <vt:lpstr>Calibri</vt:lpstr>
      <vt:lpstr>Calibri Light</vt:lpstr>
      <vt:lpstr>LMRoman10-Regular</vt:lpstr>
      <vt:lpstr>Segoe UI Black</vt:lpstr>
      <vt:lpstr>Office Theme</vt:lpstr>
      <vt:lpstr>Design Facets of Crowdsourcing</vt:lpstr>
      <vt:lpstr>What is crowdsourcing?</vt:lpstr>
      <vt:lpstr>Related Concepts</vt:lpstr>
      <vt:lpstr>What does crowdsourcing look like?</vt:lpstr>
      <vt:lpstr>PowerPoint Presentation</vt:lpstr>
      <vt:lpstr>PowerPoint Presentation</vt:lpstr>
      <vt:lpstr>PowerPoint Presentation</vt:lpstr>
      <vt:lpstr>PowerPoint Presentation</vt:lpstr>
      <vt:lpstr>What, where, how</vt:lpstr>
      <vt:lpstr>The (intended) takeaway</vt:lpstr>
      <vt:lpstr>An IS-centric Typology of Crowdsourcing</vt:lpstr>
      <vt:lpstr>Questions</vt:lpstr>
      <vt:lpstr>Questions</vt:lpstr>
      <vt:lpstr>Type of Work</vt:lpstr>
      <vt:lpstr>Type of Work</vt:lpstr>
      <vt:lpstr>Type of Work</vt:lpstr>
      <vt:lpstr>Centrality</vt:lpstr>
      <vt:lpstr>Type of Crowd</vt:lpstr>
      <vt:lpstr>Beneficiary</vt:lpstr>
      <vt:lpstr>Motivation</vt:lpstr>
      <vt:lpstr>Primary / Secondary Motivators</vt:lpstr>
      <vt:lpstr>Primary / Secondary Motivators</vt:lpstr>
      <vt:lpstr>Primary / Secondary Motivators</vt:lpstr>
      <vt:lpstr>Primary / Secondary Motivators</vt:lpstr>
      <vt:lpstr>Aggregation</vt:lpstr>
      <vt:lpstr>Design Patterns</vt:lpstr>
      <vt:lpstr>Other issues in crowdsourcing</vt:lpstr>
      <vt:lpstr>In Sum</vt:lpstr>
      <vt:lpstr>Thank You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 Facets of Crowdsourcing</dc:title>
  <dc:creator>Peter Organisciak</dc:creator>
  <cp:lastModifiedBy>Peter Organisciak</cp:lastModifiedBy>
  <cp:revision>51</cp:revision>
  <dcterms:created xsi:type="dcterms:W3CDTF">2015-03-23T04:28:06Z</dcterms:created>
  <dcterms:modified xsi:type="dcterms:W3CDTF">2015-03-26T17:36:49Z</dcterms:modified>
</cp:coreProperties>
</file>